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4" r:id="rId3"/>
    <p:sldId id="295" r:id="rId4"/>
    <p:sldId id="259" r:id="rId5"/>
    <p:sldId id="290" r:id="rId6"/>
    <p:sldId id="275" r:id="rId7"/>
    <p:sldId id="288" r:id="rId8"/>
    <p:sldId id="289" r:id="rId9"/>
    <p:sldId id="291" r:id="rId10"/>
    <p:sldId id="292" r:id="rId11"/>
    <p:sldId id="293" r:id="rId12"/>
    <p:sldId id="296" r:id="rId13"/>
    <p:sldId id="297" r:id="rId14"/>
    <p:sldId id="298" r:id="rId15"/>
    <p:sldId id="299" r:id="rId16"/>
    <p:sldId id="300" r:id="rId17"/>
    <p:sldId id="301" r:id="rId18"/>
    <p:sldId id="302" r:id="rId19"/>
    <p:sldId id="304" r:id="rId20"/>
    <p:sldId id="305" r:id="rId21"/>
    <p:sldId id="306" r:id="rId22"/>
    <p:sldId id="303" r:id="rId23"/>
    <p:sldId id="307" r:id="rId24"/>
    <p:sldId id="308" r:id="rId25"/>
    <p:sldId id="309" r:id="rId26"/>
    <p:sldId id="310" r:id="rId27"/>
    <p:sldId id="311" r:id="rId28"/>
    <p:sldId id="267" r:id="rId29"/>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64" autoAdjust="0"/>
    <p:restoredTop sz="94660"/>
  </p:normalViewPr>
  <p:slideViewPr>
    <p:cSldViewPr>
      <p:cViewPr varScale="1">
        <p:scale>
          <a:sx n="70" d="100"/>
          <a:sy n="70" d="100"/>
        </p:scale>
        <p:origin x="139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7896C476-AC27-458D-BB22-59E14AA1D42D}" type="datetimeFigureOut">
              <a:rPr lang="es-CO" smtClean="0"/>
              <a:t>11/09/2015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145ED82B-175B-4E22-92A0-AA75A63BA3C2}" type="slidenum">
              <a:rPr lang="es-CO" smtClean="0"/>
              <a:t>‹Nº›</a:t>
            </a:fld>
            <a:endParaRPr lang="es-CO"/>
          </a:p>
        </p:txBody>
      </p:sp>
    </p:spTree>
    <p:extLst>
      <p:ext uri="{BB962C8B-B14F-4D97-AF65-F5344CB8AC3E}">
        <p14:creationId xmlns:p14="http://schemas.microsoft.com/office/powerpoint/2010/main" val="957229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7896C476-AC27-458D-BB22-59E14AA1D42D}" type="datetimeFigureOut">
              <a:rPr lang="es-CO" smtClean="0"/>
              <a:t>11/09/2015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145ED82B-175B-4E22-92A0-AA75A63BA3C2}" type="slidenum">
              <a:rPr lang="es-CO" smtClean="0"/>
              <a:t>‹Nº›</a:t>
            </a:fld>
            <a:endParaRPr lang="es-CO"/>
          </a:p>
        </p:txBody>
      </p:sp>
    </p:spTree>
    <p:extLst>
      <p:ext uri="{BB962C8B-B14F-4D97-AF65-F5344CB8AC3E}">
        <p14:creationId xmlns:p14="http://schemas.microsoft.com/office/powerpoint/2010/main" val="2331682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7896C476-AC27-458D-BB22-59E14AA1D42D}" type="datetimeFigureOut">
              <a:rPr lang="es-CO" smtClean="0"/>
              <a:t>11/09/2015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145ED82B-175B-4E22-92A0-AA75A63BA3C2}" type="slidenum">
              <a:rPr lang="es-CO" smtClean="0"/>
              <a:t>‹Nº›</a:t>
            </a:fld>
            <a:endParaRPr lang="es-CO"/>
          </a:p>
        </p:txBody>
      </p:sp>
    </p:spTree>
    <p:extLst>
      <p:ext uri="{BB962C8B-B14F-4D97-AF65-F5344CB8AC3E}">
        <p14:creationId xmlns:p14="http://schemas.microsoft.com/office/powerpoint/2010/main" val="567664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7896C476-AC27-458D-BB22-59E14AA1D42D}" type="datetimeFigureOut">
              <a:rPr lang="es-CO" smtClean="0"/>
              <a:t>11/09/2015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145ED82B-175B-4E22-92A0-AA75A63BA3C2}" type="slidenum">
              <a:rPr lang="es-CO" smtClean="0"/>
              <a:t>‹Nº›</a:t>
            </a:fld>
            <a:endParaRPr lang="es-CO"/>
          </a:p>
        </p:txBody>
      </p:sp>
    </p:spTree>
    <p:extLst>
      <p:ext uri="{BB962C8B-B14F-4D97-AF65-F5344CB8AC3E}">
        <p14:creationId xmlns:p14="http://schemas.microsoft.com/office/powerpoint/2010/main" val="1505010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896C476-AC27-458D-BB22-59E14AA1D42D}" type="datetimeFigureOut">
              <a:rPr lang="es-CO" smtClean="0"/>
              <a:t>11/09/2015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145ED82B-175B-4E22-92A0-AA75A63BA3C2}" type="slidenum">
              <a:rPr lang="es-CO" smtClean="0"/>
              <a:t>‹Nº›</a:t>
            </a:fld>
            <a:endParaRPr lang="es-CO"/>
          </a:p>
        </p:txBody>
      </p:sp>
    </p:spTree>
    <p:extLst>
      <p:ext uri="{BB962C8B-B14F-4D97-AF65-F5344CB8AC3E}">
        <p14:creationId xmlns:p14="http://schemas.microsoft.com/office/powerpoint/2010/main" val="1391619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7896C476-AC27-458D-BB22-59E14AA1D42D}" type="datetimeFigureOut">
              <a:rPr lang="es-CO" smtClean="0"/>
              <a:t>11/09/2015</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145ED82B-175B-4E22-92A0-AA75A63BA3C2}" type="slidenum">
              <a:rPr lang="es-CO" smtClean="0"/>
              <a:t>‹Nº›</a:t>
            </a:fld>
            <a:endParaRPr lang="es-CO"/>
          </a:p>
        </p:txBody>
      </p:sp>
    </p:spTree>
    <p:extLst>
      <p:ext uri="{BB962C8B-B14F-4D97-AF65-F5344CB8AC3E}">
        <p14:creationId xmlns:p14="http://schemas.microsoft.com/office/powerpoint/2010/main" val="3924640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7896C476-AC27-458D-BB22-59E14AA1D42D}" type="datetimeFigureOut">
              <a:rPr lang="es-CO" smtClean="0"/>
              <a:t>11/09/2015</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145ED82B-175B-4E22-92A0-AA75A63BA3C2}" type="slidenum">
              <a:rPr lang="es-CO" smtClean="0"/>
              <a:t>‹Nº›</a:t>
            </a:fld>
            <a:endParaRPr lang="es-CO"/>
          </a:p>
        </p:txBody>
      </p:sp>
    </p:spTree>
    <p:extLst>
      <p:ext uri="{BB962C8B-B14F-4D97-AF65-F5344CB8AC3E}">
        <p14:creationId xmlns:p14="http://schemas.microsoft.com/office/powerpoint/2010/main" val="1111375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7896C476-AC27-458D-BB22-59E14AA1D42D}" type="datetimeFigureOut">
              <a:rPr lang="es-CO" smtClean="0"/>
              <a:t>11/09/2015</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145ED82B-175B-4E22-92A0-AA75A63BA3C2}" type="slidenum">
              <a:rPr lang="es-CO" smtClean="0"/>
              <a:t>‹Nº›</a:t>
            </a:fld>
            <a:endParaRPr lang="es-CO"/>
          </a:p>
        </p:txBody>
      </p:sp>
    </p:spTree>
    <p:extLst>
      <p:ext uri="{BB962C8B-B14F-4D97-AF65-F5344CB8AC3E}">
        <p14:creationId xmlns:p14="http://schemas.microsoft.com/office/powerpoint/2010/main" val="1489411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896C476-AC27-458D-BB22-59E14AA1D42D}" type="datetimeFigureOut">
              <a:rPr lang="es-CO" smtClean="0"/>
              <a:t>11/09/2015</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145ED82B-175B-4E22-92A0-AA75A63BA3C2}" type="slidenum">
              <a:rPr lang="es-CO" smtClean="0"/>
              <a:t>‹Nº›</a:t>
            </a:fld>
            <a:endParaRPr lang="es-CO"/>
          </a:p>
        </p:txBody>
      </p:sp>
    </p:spTree>
    <p:extLst>
      <p:ext uri="{BB962C8B-B14F-4D97-AF65-F5344CB8AC3E}">
        <p14:creationId xmlns:p14="http://schemas.microsoft.com/office/powerpoint/2010/main" val="3815908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896C476-AC27-458D-BB22-59E14AA1D42D}" type="datetimeFigureOut">
              <a:rPr lang="es-CO" smtClean="0"/>
              <a:t>11/09/2015</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145ED82B-175B-4E22-92A0-AA75A63BA3C2}" type="slidenum">
              <a:rPr lang="es-CO" smtClean="0"/>
              <a:t>‹Nº›</a:t>
            </a:fld>
            <a:endParaRPr lang="es-CO"/>
          </a:p>
        </p:txBody>
      </p:sp>
    </p:spTree>
    <p:extLst>
      <p:ext uri="{BB962C8B-B14F-4D97-AF65-F5344CB8AC3E}">
        <p14:creationId xmlns:p14="http://schemas.microsoft.com/office/powerpoint/2010/main" val="585639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896C476-AC27-458D-BB22-59E14AA1D42D}" type="datetimeFigureOut">
              <a:rPr lang="es-CO" smtClean="0"/>
              <a:t>11/09/2015</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145ED82B-175B-4E22-92A0-AA75A63BA3C2}" type="slidenum">
              <a:rPr lang="es-CO" smtClean="0"/>
              <a:t>‹Nº›</a:t>
            </a:fld>
            <a:endParaRPr lang="es-CO"/>
          </a:p>
        </p:txBody>
      </p:sp>
    </p:spTree>
    <p:extLst>
      <p:ext uri="{BB962C8B-B14F-4D97-AF65-F5344CB8AC3E}">
        <p14:creationId xmlns:p14="http://schemas.microsoft.com/office/powerpoint/2010/main" val="3773910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96C476-AC27-458D-BB22-59E14AA1D42D}" type="datetimeFigureOut">
              <a:rPr lang="es-CO" smtClean="0"/>
              <a:t>11/09/2015</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5ED82B-175B-4E22-92A0-AA75A63BA3C2}" type="slidenum">
              <a:rPr lang="es-CO" smtClean="0"/>
              <a:t>‹Nº›</a:t>
            </a:fld>
            <a:endParaRPr lang="es-CO"/>
          </a:p>
        </p:txBody>
      </p:sp>
    </p:spTree>
    <p:extLst>
      <p:ext uri="{BB962C8B-B14F-4D97-AF65-F5344CB8AC3E}">
        <p14:creationId xmlns:p14="http://schemas.microsoft.com/office/powerpoint/2010/main" val="1000044325"/>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atlas.com.co/historia"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6" descr="https://encrypted-tbn0.gstatic.com/images?q=tbn:ANd9GcTC13qDdOXNWsFDXXDNGXlwvSSTi_AWeiX50dnZwXYsQI7BM4DC"/>
          <p:cNvPicPr>
            <a:picLocks noChangeAspect="1" noChangeArrowheads="1"/>
          </p:cNvPicPr>
          <p:nvPr/>
        </p:nvPicPr>
        <p:blipFill>
          <a:blip r:embed="rId2"/>
          <a:srcRect/>
          <a:stretch>
            <a:fillRect/>
          </a:stretch>
        </p:blipFill>
        <p:spPr bwMode="auto">
          <a:xfrm>
            <a:off x="899592" y="980728"/>
            <a:ext cx="7344816" cy="4968552"/>
          </a:xfrm>
          <a:prstGeom prst="rect">
            <a:avLst/>
          </a:prstGeom>
          <a:noFill/>
        </p:spPr>
      </p:pic>
    </p:spTree>
    <p:extLst>
      <p:ext uri="{BB962C8B-B14F-4D97-AF65-F5344CB8AC3E}">
        <p14:creationId xmlns:p14="http://schemas.microsoft.com/office/powerpoint/2010/main" val="2001761413"/>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PA" b="1" dirty="0" smtClean="0">
                <a:solidFill>
                  <a:srgbClr val="0000FF"/>
                </a:solidFill>
              </a:rPr>
              <a:t>LOS RECURSOS </a:t>
            </a:r>
            <a:r>
              <a:rPr lang="es-PA" b="1" dirty="0">
                <a:solidFill>
                  <a:srgbClr val="0000FF"/>
                </a:solidFill>
              </a:rPr>
              <a:t>DEL SISTEMA</a:t>
            </a:r>
            <a:endParaRPr lang="es-ES" dirty="0"/>
          </a:p>
        </p:txBody>
      </p:sp>
      <p:sp>
        <p:nvSpPr>
          <p:cNvPr id="3" name="Marcador de contenido 2"/>
          <p:cNvSpPr>
            <a:spLocks noGrp="1"/>
          </p:cNvSpPr>
          <p:nvPr>
            <p:ph idx="1"/>
          </p:nvPr>
        </p:nvSpPr>
        <p:spPr/>
        <p:txBody>
          <a:bodyPr/>
          <a:lstStyle/>
          <a:p>
            <a:endParaRPr lang="es-ES" dirty="0" smtClean="0"/>
          </a:p>
          <a:p>
            <a:r>
              <a:rPr lang="es-ES" dirty="0" smtClean="0"/>
              <a:t>Los medios con que dispone el sistema para la realización de sus objetivos es la prestación de servicios en sus diferentes modalidades de seguridad y la venta de equipos para la seguridad electrónica  </a:t>
            </a:r>
            <a:endParaRPr lang="es-ES" dirty="0"/>
          </a:p>
        </p:txBody>
      </p:sp>
    </p:spTree>
    <p:extLst>
      <p:ext uri="{BB962C8B-B14F-4D97-AF65-F5344CB8AC3E}">
        <p14:creationId xmlns:p14="http://schemas.microsoft.com/office/powerpoint/2010/main" val="5148332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706090"/>
          </a:xfrm>
        </p:spPr>
        <p:txBody>
          <a:bodyPr>
            <a:normAutofit fontScale="90000"/>
          </a:bodyPr>
          <a:lstStyle/>
          <a:p>
            <a:r>
              <a:rPr lang="es-PA" b="1" dirty="0" smtClean="0">
                <a:solidFill>
                  <a:srgbClr val="0000FF"/>
                </a:solidFill>
              </a:rPr>
              <a:t>COMPONENTES DEL SISTEMA</a:t>
            </a:r>
            <a:endParaRPr lang="es-ES" dirty="0"/>
          </a:p>
        </p:txBody>
      </p:sp>
      <p:pic>
        <p:nvPicPr>
          <p:cNvPr id="4" name="Marcador de contenido 3" descr="https://lh4.googleusercontent.com/FNGw_MhM91ELNuwkRkNedsX_SKgKssWid6CyYUnnxmp6bRrdwDzDQMthHr2U-1I5lNFV7LRbpJSKbvJeDztZq2R_BreGe4g86UnSy9yzSVBB9kieDnHsWNbTSfo3FowuTQ"/>
          <p:cNvPicPr>
            <a:picLocks noGrp="1"/>
          </p:cNvPicPr>
          <p:nvPr>
            <p:ph idx="1"/>
          </p:nvPr>
        </p:nvPicPr>
        <p:blipFill>
          <a:blip r:embed="rId2">
            <a:lum bright="-50000"/>
            <a:alphaModFix/>
          </a:blip>
          <a:srcRect/>
          <a:stretch>
            <a:fillRect/>
          </a:stretch>
        </p:blipFill>
        <p:spPr>
          <a:xfrm>
            <a:off x="323528" y="1124744"/>
            <a:ext cx="8496944" cy="5472608"/>
          </a:xfrm>
          <a:prstGeom prst="rect">
            <a:avLst/>
          </a:prstGeom>
          <a:noFill/>
          <a:ln>
            <a:noFill/>
            <a:prstDash/>
          </a:ln>
        </p:spPr>
      </p:pic>
    </p:spTree>
    <p:extLst>
      <p:ext uri="{BB962C8B-B14F-4D97-AF65-F5344CB8AC3E}">
        <p14:creationId xmlns:p14="http://schemas.microsoft.com/office/powerpoint/2010/main" val="2102589556"/>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PA" b="1" dirty="0" smtClean="0">
                <a:solidFill>
                  <a:srgbClr val="0000FF"/>
                </a:solidFill>
              </a:rPr>
              <a:t>LA ADMINISTRACION </a:t>
            </a:r>
            <a:r>
              <a:rPr lang="es-PA" b="1" dirty="0">
                <a:solidFill>
                  <a:srgbClr val="0000FF"/>
                </a:solidFill>
              </a:rPr>
              <a:t>DEL SISTEMA</a:t>
            </a:r>
            <a:endParaRPr lang="es-ES" dirty="0"/>
          </a:p>
        </p:txBody>
      </p:sp>
      <p:sp>
        <p:nvSpPr>
          <p:cNvPr id="3" name="Marcador de contenido 2"/>
          <p:cNvSpPr>
            <a:spLocks noGrp="1"/>
          </p:cNvSpPr>
          <p:nvPr>
            <p:ph idx="1"/>
          </p:nvPr>
        </p:nvSpPr>
        <p:spPr/>
        <p:txBody>
          <a:bodyPr>
            <a:normAutofit lnSpcReduction="10000"/>
          </a:bodyPr>
          <a:lstStyle/>
          <a:p>
            <a:r>
              <a:rPr lang="es-ES" b="1" dirty="0">
                <a:solidFill>
                  <a:srgbClr val="0000FF"/>
                </a:solidFill>
                <a:latin typeface="+mj-lt"/>
                <a:ea typeface="+mj-ea"/>
                <a:cs typeface="+mj-cs"/>
              </a:rPr>
              <a:t>La planificación: </a:t>
            </a:r>
            <a:r>
              <a:rPr lang="es-ES" dirty="0" smtClean="0"/>
              <a:t>Administración y optimización de los recursos, bienes y servicios que se ofrecen </a:t>
            </a:r>
            <a:endParaRPr lang="es-ES" i="1" dirty="0" smtClean="0"/>
          </a:p>
          <a:p>
            <a:r>
              <a:rPr lang="es-ES" b="1" dirty="0" smtClean="0">
                <a:solidFill>
                  <a:srgbClr val="0000FF"/>
                </a:solidFill>
                <a:latin typeface="+mj-lt"/>
                <a:ea typeface="+mj-ea"/>
                <a:cs typeface="+mj-cs"/>
              </a:rPr>
              <a:t>El control: </a:t>
            </a:r>
            <a:r>
              <a:rPr lang="es-ES" dirty="0" smtClean="0"/>
              <a:t>son todos aquellos medios contenidos en los diferentes protocolos de seguridad que son regulados por la superintendencia de seguridad privada tales como procedimientos y equipos de seguridad electrónica</a:t>
            </a:r>
            <a:endParaRPr lang="es-ES" b="1" dirty="0">
              <a:solidFill>
                <a:srgbClr val="0000FF"/>
              </a:solidFill>
              <a:latin typeface="+mj-lt"/>
              <a:ea typeface="+mj-ea"/>
              <a:cs typeface="+mj-cs"/>
            </a:endParaRPr>
          </a:p>
        </p:txBody>
      </p:sp>
    </p:spTree>
    <p:extLst>
      <p:ext uri="{BB962C8B-B14F-4D97-AF65-F5344CB8AC3E}">
        <p14:creationId xmlns:p14="http://schemas.microsoft.com/office/powerpoint/2010/main" val="2861065080"/>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ES" sz="4000" b="1" dirty="0">
                <a:solidFill>
                  <a:srgbClr val="0000FF"/>
                </a:solidFill>
              </a:rPr>
              <a:t>REPRESENTACIÓN GRAFICA</a:t>
            </a:r>
            <a:br>
              <a:rPr lang="es-ES" sz="4000" b="1" dirty="0">
                <a:solidFill>
                  <a:srgbClr val="0000FF"/>
                </a:solidFill>
              </a:rPr>
            </a:br>
            <a:r>
              <a:rPr lang="es-ES" sz="4000" b="1" dirty="0">
                <a:solidFill>
                  <a:srgbClr val="0000FF"/>
                </a:solidFill>
              </a:rPr>
              <a:t>DE UN SISTEMA</a:t>
            </a:r>
          </a:p>
        </p:txBody>
      </p:sp>
      <p:sp>
        <p:nvSpPr>
          <p:cNvPr id="3" name="Marcador de contenido 2"/>
          <p:cNvSpPr>
            <a:spLocks noGrp="1"/>
          </p:cNvSpPr>
          <p:nvPr>
            <p:ph idx="1"/>
          </p:nvPr>
        </p:nvSpPr>
        <p:spPr/>
        <p:txBody>
          <a:bodyPr/>
          <a:lstStyle/>
          <a:p>
            <a:endParaRPr lang="es-ES" dirty="0" smtClean="0"/>
          </a:p>
          <a:p>
            <a:r>
              <a:rPr lang="es-ES" dirty="0" smtClean="0"/>
              <a:t>ENTRADA              PROCESO               SALIDA</a:t>
            </a:r>
          </a:p>
          <a:p>
            <a:endParaRPr lang="es-ES" dirty="0"/>
          </a:p>
          <a:p>
            <a:r>
              <a:rPr lang="es-ES" dirty="0" smtClean="0"/>
              <a:t>Insumos y              planificación       servicios de  </a:t>
            </a:r>
          </a:p>
          <a:p>
            <a:r>
              <a:rPr lang="es-ES" dirty="0" smtClean="0"/>
              <a:t>productos              y control              seguridad             </a:t>
            </a:r>
          </a:p>
          <a:p>
            <a:r>
              <a:rPr lang="es-ES" dirty="0" smtClean="0"/>
              <a:t>Electrónicos                                        </a:t>
            </a:r>
            <a:endParaRPr lang="es-ES" dirty="0"/>
          </a:p>
        </p:txBody>
      </p:sp>
      <p:sp>
        <p:nvSpPr>
          <p:cNvPr id="4" name="Flecha derecha 3"/>
          <p:cNvSpPr/>
          <p:nvPr/>
        </p:nvSpPr>
        <p:spPr>
          <a:xfrm>
            <a:off x="2627784" y="2276872"/>
            <a:ext cx="1008112"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Flecha derecha 4"/>
          <p:cNvSpPr/>
          <p:nvPr/>
        </p:nvSpPr>
        <p:spPr>
          <a:xfrm>
            <a:off x="5508104" y="2276872"/>
            <a:ext cx="1076977"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855399748"/>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850106"/>
          </a:xfrm>
        </p:spPr>
        <p:txBody>
          <a:bodyPr/>
          <a:lstStyle/>
          <a:p>
            <a:r>
              <a:rPr lang="es-ES" b="1" dirty="0" smtClean="0">
                <a:solidFill>
                  <a:srgbClr val="0000FF"/>
                </a:solidFill>
              </a:rPr>
              <a:t>PARTES DE </a:t>
            </a:r>
            <a:r>
              <a:rPr lang="es-ES" b="1" dirty="0">
                <a:solidFill>
                  <a:srgbClr val="0000FF"/>
                </a:solidFill>
              </a:rPr>
              <a:t>UN SISTEMA</a:t>
            </a:r>
            <a:endParaRPr lang="es-ES" dirty="0"/>
          </a:p>
        </p:txBody>
      </p:sp>
      <p:sp>
        <p:nvSpPr>
          <p:cNvPr id="3" name="Marcador de contenido 2"/>
          <p:cNvSpPr>
            <a:spLocks noGrp="1"/>
          </p:cNvSpPr>
          <p:nvPr>
            <p:ph idx="1"/>
          </p:nvPr>
        </p:nvSpPr>
        <p:spPr>
          <a:xfrm>
            <a:off x="457200" y="1124744"/>
            <a:ext cx="8229600" cy="5472608"/>
          </a:xfrm>
        </p:spPr>
        <p:txBody>
          <a:bodyPr>
            <a:noAutofit/>
          </a:bodyPr>
          <a:lstStyle/>
          <a:p>
            <a:r>
              <a:rPr lang="es-ES" sz="2600" b="1" dirty="0" smtClean="0">
                <a:solidFill>
                  <a:srgbClr val="0000FF"/>
                </a:solidFill>
                <a:latin typeface="+mj-lt"/>
                <a:ea typeface="+mj-ea"/>
                <a:cs typeface="+mj-cs"/>
              </a:rPr>
              <a:t>ENTRADAS </a:t>
            </a:r>
            <a:r>
              <a:rPr lang="es-ES" sz="2600" dirty="0" smtClean="0"/>
              <a:t>: Recursos humanos, insumos y productos electrónicos</a:t>
            </a:r>
            <a:endParaRPr lang="es-ES" sz="2600" b="1" dirty="0">
              <a:solidFill>
                <a:srgbClr val="0000FF"/>
              </a:solidFill>
              <a:latin typeface="+mj-lt"/>
              <a:ea typeface="+mj-ea"/>
              <a:cs typeface="+mj-cs"/>
            </a:endParaRPr>
          </a:p>
          <a:p>
            <a:r>
              <a:rPr lang="es-ES" sz="2600" b="1" dirty="0" smtClean="0">
                <a:solidFill>
                  <a:srgbClr val="0000FF"/>
                </a:solidFill>
                <a:latin typeface="+mj-lt"/>
                <a:ea typeface="+mj-ea"/>
                <a:cs typeface="+mj-cs"/>
              </a:rPr>
              <a:t>PROCESO </a:t>
            </a:r>
            <a:r>
              <a:rPr lang="es-ES" sz="2600" dirty="0" smtClean="0"/>
              <a:t>: planificación y control</a:t>
            </a:r>
            <a:endParaRPr lang="es-ES" sz="2600" b="1" dirty="0">
              <a:solidFill>
                <a:srgbClr val="0000FF"/>
              </a:solidFill>
            </a:endParaRPr>
          </a:p>
          <a:p>
            <a:r>
              <a:rPr lang="es-ES" sz="2600" b="1" dirty="0" smtClean="0">
                <a:solidFill>
                  <a:srgbClr val="0000FF"/>
                </a:solidFill>
                <a:latin typeface="+mj-lt"/>
                <a:ea typeface="+mj-ea"/>
                <a:cs typeface="+mj-cs"/>
              </a:rPr>
              <a:t>SALIDAS </a:t>
            </a:r>
            <a:r>
              <a:rPr lang="es-ES" sz="2600" dirty="0" smtClean="0"/>
              <a:t>: servicios de seguridad</a:t>
            </a:r>
            <a:endParaRPr lang="es-ES" sz="2600" b="1" dirty="0">
              <a:solidFill>
                <a:srgbClr val="0000FF"/>
              </a:solidFill>
            </a:endParaRPr>
          </a:p>
          <a:p>
            <a:r>
              <a:rPr lang="es-ES" sz="2600" b="1" dirty="0" smtClean="0">
                <a:solidFill>
                  <a:srgbClr val="0000FF"/>
                </a:solidFill>
                <a:latin typeface="+mj-lt"/>
                <a:ea typeface="+mj-ea"/>
                <a:cs typeface="+mj-cs"/>
              </a:rPr>
              <a:t>RELACIONES </a:t>
            </a:r>
            <a:r>
              <a:rPr lang="es-ES" sz="2600" dirty="0" smtClean="0"/>
              <a:t>: la sinergia entre las diferentes dependencias </a:t>
            </a:r>
          </a:p>
          <a:p>
            <a:r>
              <a:rPr lang="es-ES" sz="2600" b="1" dirty="0" smtClean="0">
                <a:solidFill>
                  <a:srgbClr val="0000FF"/>
                </a:solidFill>
                <a:latin typeface="+mj-lt"/>
                <a:ea typeface="+mj-ea"/>
                <a:cs typeface="+mj-cs"/>
              </a:rPr>
              <a:t>CONTEXTO </a:t>
            </a:r>
            <a:r>
              <a:rPr lang="es-ES" sz="2600" dirty="0" smtClean="0"/>
              <a:t>: seguridad integral</a:t>
            </a:r>
            <a:endParaRPr lang="es-ES" sz="2600" b="1" dirty="0">
              <a:solidFill>
                <a:srgbClr val="0000FF"/>
              </a:solidFill>
            </a:endParaRPr>
          </a:p>
          <a:p>
            <a:r>
              <a:rPr lang="es-ES" sz="2600" b="1" dirty="0" smtClean="0">
                <a:solidFill>
                  <a:srgbClr val="0000FF"/>
                </a:solidFill>
                <a:latin typeface="+mj-lt"/>
                <a:ea typeface="+mj-ea"/>
                <a:cs typeface="+mj-cs"/>
              </a:rPr>
              <a:t>JERARQUIA </a:t>
            </a:r>
            <a:r>
              <a:rPr lang="es-ES" sz="2600" dirty="0" smtClean="0"/>
              <a:t>: esta definido por un extenso organigrama </a:t>
            </a:r>
            <a:endParaRPr lang="es-ES" sz="2600" b="1" dirty="0">
              <a:solidFill>
                <a:srgbClr val="0000FF"/>
              </a:solidFill>
            </a:endParaRPr>
          </a:p>
          <a:p>
            <a:r>
              <a:rPr lang="es-ES" sz="2600" b="1" dirty="0" smtClean="0">
                <a:solidFill>
                  <a:srgbClr val="0000FF"/>
                </a:solidFill>
                <a:latin typeface="+mj-lt"/>
                <a:ea typeface="+mj-ea"/>
                <a:cs typeface="+mj-cs"/>
              </a:rPr>
              <a:t>SUBSISTEMAS </a:t>
            </a:r>
            <a:r>
              <a:rPr lang="es-ES" sz="2600" dirty="0" smtClean="0"/>
              <a:t>: sucursales en el territorio nacional</a:t>
            </a:r>
            <a:endParaRPr lang="es-ES" sz="2600" b="1" dirty="0">
              <a:solidFill>
                <a:srgbClr val="0000FF"/>
              </a:solidFill>
            </a:endParaRPr>
          </a:p>
          <a:p>
            <a:r>
              <a:rPr lang="es-ES" sz="2600" b="1" dirty="0" smtClean="0">
                <a:solidFill>
                  <a:srgbClr val="0000FF"/>
                </a:solidFill>
                <a:latin typeface="+mj-lt"/>
                <a:ea typeface="+mj-ea"/>
                <a:cs typeface="+mj-cs"/>
              </a:rPr>
              <a:t>VARIABLES </a:t>
            </a:r>
            <a:r>
              <a:rPr lang="es-ES" sz="2600" dirty="0" smtClean="0"/>
              <a:t>: auditorias internas y métricas sobre la prestación del servicio</a:t>
            </a:r>
            <a:endParaRPr lang="es-ES" sz="2600" b="1" dirty="0">
              <a:solidFill>
                <a:srgbClr val="0000FF"/>
              </a:solidFill>
            </a:endParaRPr>
          </a:p>
          <a:p>
            <a:r>
              <a:rPr lang="es-ES" sz="2600" b="1" dirty="0" smtClean="0">
                <a:solidFill>
                  <a:srgbClr val="0000FF"/>
                </a:solidFill>
                <a:latin typeface="+mj-lt"/>
                <a:ea typeface="+mj-ea"/>
                <a:cs typeface="+mj-cs"/>
              </a:rPr>
              <a:t>RETROALIMENTACIÓN </a:t>
            </a:r>
            <a:r>
              <a:rPr lang="es-ES" sz="2600" dirty="0" smtClean="0"/>
              <a:t>: informes y estadísticas </a:t>
            </a:r>
            <a:endParaRPr lang="es-ES" sz="2600" b="1" dirty="0">
              <a:solidFill>
                <a:srgbClr val="0000FF"/>
              </a:solidFill>
            </a:endParaRPr>
          </a:p>
          <a:p>
            <a:endParaRPr lang="es-ES" sz="2400" b="1" dirty="0">
              <a:solidFill>
                <a:srgbClr val="0000FF"/>
              </a:solidFill>
              <a:latin typeface="+mj-lt"/>
              <a:ea typeface="+mj-ea"/>
              <a:cs typeface="+mj-cs"/>
            </a:endParaRPr>
          </a:p>
        </p:txBody>
      </p:sp>
    </p:spTree>
    <p:extLst>
      <p:ext uri="{BB962C8B-B14F-4D97-AF65-F5344CB8AC3E}">
        <p14:creationId xmlns:p14="http://schemas.microsoft.com/office/powerpoint/2010/main" val="3433344861"/>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3067" y="1421904"/>
            <a:ext cx="8229600" cy="1143000"/>
          </a:xfrm>
        </p:spPr>
        <p:txBody>
          <a:bodyPr/>
          <a:lstStyle/>
          <a:p>
            <a:r>
              <a:rPr lang="es-ES" b="1" dirty="0">
                <a:solidFill>
                  <a:srgbClr val="0000FF"/>
                </a:solidFill>
              </a:rPr>
              <a:t>ENTRADAS</a:t>
            </a:r>
            <a:endParaRPr lang="es-ES" dirty="0"/>
          </a:p>
        </p:txBody>
      </p:sp>
      <p:sp>
        <p:nvSpPr>
          <p:cNvPr id="3" name="Marcador de contenido 2"/>
          <p:cNvSpPr>
            <a:spLocks noGrp="1"/>
          </p:cNvSpPr>
          <p:nvPr>
            <p:ph idx="1"/>
          </p:nvPr>
        </p:nvSpPr>
        <p:spPr>
          <a:xfrm>
            <a:off x="457200" y="2564904"/>
            <a:ext cx="8229600" cy="3561259"/>
          </a:xfrm>
        </p:spPr>
        <p:txBody>
          <a:bodyPr/>
          <a:lstStyle/>
          <a:p>
            <a:endParaRPr lang="es-ES" dirty="0"/>
          </a:p>
          <a:p>
            <a:pPr algn="just"/>
            <a:r>
              <a:rPr lang="es-ES" dirty="0" smtClean="0"/>
              <a:t>Las entradas constituyen todos aquellos recursos humanos, insumos y productos de la seguridad electrónica</a:t>
            </a:r>
            <a:endParaRPr lang="es-ES" dirty="0"/>
          </a:p>
        </p:txBody>
      </p:sp>
    </p:spTree>
    <p:extLst>
      <p:ext uri="{BB962C8B-B14F-4D97-AF65-F5344CB8AC3E}">
        <p14:creationId xmlns:p14="http://schemas.microsoft.com/office/powerpoint/2010/main" val="3592773802"/>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9540" y="1412776"/>
            <a:ext cx="8229600" cy="1143000"/>
          </a:xfrm>
        </p:spPr>
        <p:txBody>
          <a:bodyPr/>
          <a:lstStyle/>
          <a:p>
            <a:r>
              <a:rPr lang="es-ES" b="1" dirty="0">
                <a:solidFill>
                  <a:srgbClr val="0000FF"/>
                </a:solidFill>
              </a:rPr>
              <a:t>PROCESO</a:t>
            </a:r>
            <a:endParaRPr lang="es-ES" dirty="0"/>
          </a:p>
        </p:txBody>
      </p:sp>
      <p:sp>
        <p:nvSpPr>
          <p:cNvPr id="3" name="Marcador de contenido 2"/>
          <p:cNvSpPr>
            <a:spLocks noGrp="1"/>
          </p:cNvSpPr>
          <p:nvPr>
            <p:ph idx="1"/>
          </p:nvPr>
        </p:nvSpPr>
        <p:spPr>
          <a:xfrm>
            <a:off x="457200" y="2636912"/>
            <a:ext cx="8229600" cy="3489251"/>
          </a:xfrm>
        </p:spPr>
        <p:txBody>
          <a:bodyPr/>
          <a:lstStyle/>
          <a:p>
            <a:endParaRPr lang="es-ES" dirty="0" smtClean="0"/>
          </a:p>
          <a:p>
            <a:pPr algn="just"/>
            <a:r>
              <a:rPr lang="es-ES" dirty="0" smtClean="0"/>
              <a:t>El proceso consta de la planificación estratégica y el control de los recursos e insumos resultantes de las entradas al sistema </a:t>
            </a:r>
            <a:endParaRPr lang="es-ES" dirty="0"/>
          </a:p>
        </p:txBody>
      </p:sp>
    </p:spTree>
    <p:extLst>
      <p:ext uri="{BB962C8B-B14F-4D97-AF65-F5344CB8AC3E}">
        <p14:creationId xmlns:p14="http://schemas.microsoft.com/office/powerpoint/2010/main" val="840403065"/>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9540" y="1196752"/>
            <a:ext cx="8229600" cy="1143000"/>
          </a:xfrm>
        </p:spPr>
        <p:txBody>
          <a:bodyPr/>
          <a:lstStyle/>
          <a:p>
            <a:r>
              <a:rPr lang="es-ES" b="1" dirty="0">
                <a:solidFill>
                  <a:srgbClr val="0000FF"/>
                </a:solidFill>
              </a:rPr>
              <a:t>SALIDAS</a:t>
            </a:r>
            <a:endParaRPr lang="es-ES" dirty="0"/>
          </a:p>
        </p:txBody>
      </p:sp>
      <p:sp>
        <p:nvSpPr>
          <p:cNvPr id="3" name="Marcador de contenido 2"/>
          <p:cNvSpPr>
            <a:spLocks noGrp="1"/>
          </p:cNvSpPr>
          <p:nvPr>
            <p:ph idx="1"/>
          </p:nvPr>
        </p:nvSpPr>
        <p:spPr>
          <a:xfrm>
            <a:off x="457200" y="2708920"/>
            <a:ext cx="8229600" cy="3417243"/>
          </a:xfrm>
        </p:spPr>
        <p:txBody>
          <a:bodyPr/>
          <a:lstStyle/>
          <a:p>
            <a:endParaRPr lang="es-ES" dirty="0" smtClean="0"/>
          </a:p>
          <a:p>
            <a:pPr algn="just"/>
            <a:r>
              <a:rPr lang="es-ES" dirty="0" smtClean="0"/>
              <a:t>Las salidas resultantes de las entradas y los procesos son los servicios de seguridad integral y productos de seguridad electrónica</a:t>
            </a:r>
            <a:endParaRPr lang="es-ES" dirty="0"/>
          </a:p>
        </p:txBody>
      </p:sp>
    </p:spTree>
    <p:extLst>
      <p:ext uri="{BB962C8B-B14F-4D97-AF65-F5344CB8AC3E}">
        <p14:creationId xmlns:p14="http://schemas.microsoft.com/office/powerpoint/2010/main" val="297938291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908720"/>
            <a:ext cx="8229600" cy="1143000"/>
          </a:xfrm>
        </p:spPr>
        <p:txBody>
          <a:bodyPr/>
          <a:lstStyle/>
          <a:p>
            <a:r>
              <a:rPr lang="es-ES" b="1" dirty="0">
                <a:solidFill>
                  <a:srgbClr val="0000FF"/>
                </a:solidFill>
              </a:rPr>
              <a:t>RELACIONES</a:t>
            </a:r>
            <a:endParaRPr lang="es-ES" dirty="0"/>
          </a:p>
        </p:txBody>
      </p:sp>
      <p:sp>
        <p:nvSpPr>
          <p:cNvPr id="3" name="Marcador de contenido 2"/>
          <p:cNvSpPr>
            <a:spLocks noGrp="1"/>
          </p:cNvSpPr>
          <p:nvPr>
            <p:ph idx="1"/>
          </p:nvPr>
        </p:nvSpPr>
        <p:spPr>
          <a:xfrm>
            <a:off x="457200" y="2204864"/>
            <a:ext cx="8229600" cy="3921299"/>
          </a:xfrm>
        </p:spPr>
        <p:txBody>
          <a:bodyPr/>
          <a:lstStyle/>
          <a:p>
            <a:endParaRPr lang="es-ES" dirty="0"/>
          </a:p>
          <a:p>
            <a:pPr algn="just"/>
            <a:r>
              <a:rPr lang="es-ES" dirty="0" smtClean="0"/>
              <a:t>se relaciona sinérgicamente con las demás dependencias que componen un amplio sistema el cual tiene como finalidad la prestación de servicios de seguridad integral</a:t>
            </a:r>
            <a:endParaRPr lang="es-ES" dirty="0"/>
          </a:p>
        </p:txBody>
      </p:sp>
    </p:spTree>
    <p:extLst>
      <p:ext uri="{BB962C8B-B14F-4D97-AF65-F5344CB8AC3E}">
        <p14:creationId xmlns:p14="http://schemas.microsoft.com/office/powerpoint/2010/main" val="137768948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124744"/>
            <a:ext cx="8229600" cy="1143000"/>
          </a:xfrm>
        </p:spPr>
        <p:txBody>
          <a:bodyPr/>
          <a:lstStyle/>
          <a:p>
            <a:r>
              <a:rPr lang="es-ES" b="1" dirty="0">
                <a:solidFill>
                  <a:srgbClr val="0000FF"/>
                </a:solidFill>
              </a:rPr>
              <a:t>CONTEXTO</a:t>
            </a:r>
            <a:endParaRPr lang="es-ES" dirty="0"/>
          </a:p>
        </p:txBody>
      </p:sp>
      <p:sp>
        <p:nvSpPr>
          <p:cNvPr id="3" name="Marcador de contenido 2"/>
          <p:cNvSpPr>
            <a:spLocks noGrp="1"/>
          </p:cNvSpPr>
          <p:nvPr>
            <p:ph idx="1"/>
          </p:nvPr>
        </p:nvSpPr>
        <p:spPr>
          <a:xfrm>
            <a:off x="457200" y="2060848"/>
            <a:ext cx="8229600" cy="4065315"/>
          </a:xfrm>
        </p:spPr>
        <p:txBody>
          <a:bodyPr/>
          <a:lstStyle/>
          <a:p>
            <a:endParaRPr lang="es-ES" dirty="0" smtClean="0"/>
          </a:p>
          <a:p>
            <a:endParaRPr lang="es-ES" dirty="0"/>
          </a:p>
          <a:p>
            <a:r>
              <a:rPr lang="es-ES" dirty="0" smtClean="0"/>
              <a:t>Atlas seguridad se ubica en el mercado en un contexto de prestación de servicios de seguridad integral</a:t>
            </a:r>
            <a:endParaRPr lang="es-ES" dirty="0"/>
          </a:p>
        </p:txBody>
      </p:sp>
    </p:spTree>
    <p:extLst>
      <p:ext uri="{BB962C8B-B14F-4D97-AF65-F5344CB8AC3E}">
        <p14:creationId xmlns:p14="http://schemas.microsoft.com/office/powerpoint/2010/main" val="3738630975"/>
      </p:ext>
    </p:extLst>
  </p:cSld>
  <p:clrMapOvr>
    <a:masterClrMapping/>
  </p:clrMapOvr>
  <p:transition spd="slow">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smtClean="0">
                <a:solidFill>
                  <a:srgbClr val="0000FF"/>
                </a:solidFill>
              </a:rPr>
              <a:t>HISTORIA DE LA EMPRESA</a:t>
            </a:r>
            <a:endParaRPr lang="es-ES" dirty="0"/>
          </a:p>
        </p:txBody>
      </p:sp>
      <p:sp>
        <p:nvSpPr>
          <p:cNvPr id="3" name="Marcador de contenido 2"/>
          <p:cNvSpPr>
            <a:spLocks noGrp="1"/>
          </p:cNvSpPr>
          <p:nvPr>
            <p:ph idx="1"/>
          </p:nvPr>
        </p:nvSpPr>
        <p:spPr/>
        <p:txBody>
          <a:bodyPr>
            <a:normAutofit fontScale="85000" lnSpcReduction="10000"/>
          </a:bodyPr>
          <a:lstStyle/>
          <a:p>
            <a:r>
              <a:rPr lang="es-CO" dirty="0"/>
              <a:t>Seguridad Atlas Ltda. fue fundada el 10 de Octubre de 1974 con el nombre “VIGILANCIA ATLAS SOCIEDAD LIMITADA” por un grupo de oficiales de las Fuerzas Armadas de Colombia, en buen uso de retiro, en asocio con empresarios colombianos, con el fin de atender la demanda de seguridad y protección de los sectores económicos.</a:t>
            </a:r>
            <a:endParaRPr lang="es-ES" dirty="0"/>
          </a:p>
          <a:p>
            <a:pPr lvl="0"/>
            <a:r>
              <a:rPr lang="es-CO" dirty="0"/>
              <a:t>Desde 1974 hasta el día de hoy contamos con 28 sucursales y agencias a nivel nacional. </a:t>
            </a:r>
            <a:r>
              <a:rPr lang="es-CO" dirty="0">
                <a:hlinkClick r:id="rId2"/>
              </a:rPr>
              <a:t> </a:t>
            </a:r>
            <a:r>
              <a:rPr lang="es-CO" dirty="0"/>
              <a:t>Hechos destacados entre 1974 - 1989</a:t>
            </a:r>
            <a:endParaRPr lang="es-ES" dirty="0"/>
          </a:p>
          <a:p>
            <a:pPr lvl="0"/>
            <a:r>
              <a:rPr lang="es-CO" dirty="0"/>
              <a:t>Creación de la sucursal Bogotá a finales de la década.</a:t>
            </a:r>
            <a:endParaRPr lang="es-ES" dirty="0"/>
          </a:p>
          <a:p>
            <a:endParaRPr lang="es-ES" dirty="0" smtClean="0"/>
          </a:p>
          <a:p>
            <a:endParaRPr lang="es-ES" dirty="0"/>
          </a:p>
        </p:txBody>
      </p:sp>
    </p:spTree>
    <p:extLst>
      <p:ext uri="{BB962C8B-B14F-4D97-AF65-F5344CB8AC3E}">
        <p14:creationId xmlns:p14="http://schemas.microsoft.com/office/powerpoint/2010/main" val="30039874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92034" y="1484784"/>
            <a:ext cx="8229600" cy="1143000"/>
          </a:xfrm>
        </p:spPr>
        <p:txBody>
          <a:bodyPr/>
          <a:lstStyle/>
          <a:p>
            <a:r>
              <a:rPr lang="es-ES" b="1" dirty="0">
                <a:solidFill>
                  <a:srgbClr val="0000FF"/>
                </a:solidFill>
              </a:rPr>
              <a:t>JERARQUIA</a:t>
            </a:r>
            <a:endParaRPr lang="es-ES" dirty="0"/>
          </a:p>
        </p:txBody>
      </p:sp>
      <p:sp>
        <p:nvSpPr>
          <p:cNvPr id="3" name="Marcador de contenido 2"/>
          <p:cNvSpPr>
            <a:spLocks noGrp="1"/>
          </p:cNvSpPr>
          <p:nvPr>
            <p:ph idx="1"/>
          </p:nvPr>
        </p:nvSpPr>
        <p:spPr>
          <a:xfrm>
            <a:off x="457200" y="2276872"/>
            <a:ext cx="8229600" cy="3849291"/>
          </a:xfrm>
        </p:spPr>
        <p:txBody>
          <a:bodyPr/>
          <a:lstStyle/>
          <a:p>
            <a:endParaRPr lang="es-ES" dirty="0" smtClean="0"/>
          </a:p>
          <a:p>
            <a:endParaRPr lang="es-ES" dirty="0"/>
          </a:p>
          <a:p>
            <a:r>
              <a:rPr lang="es-ES" dirty="0" smtClean="0"/>
              <a:t>Se compone de una línea de mando la cual esta representada por un extenso organigrama </a:t>
            </a:r>
            <a:endParaRPr lang="es-ES" dirty="0"/>
          </a:p>
        </p:txBody>
      </p:sp>
    </p:spTree>
    <p:extLst>
      <p:ext uri="{BB962C8B-B14F-4D97-AF65-F5344CB8AC3E}">
        <p14:creationId xmlns:p14="http://schemas.microsoft.com/office/powerpoint/2010/main" val="2495682322"/>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solidFill>
                  <a:srgbClr val="0000FF"/>
                </a:solidFill>
              </a:rPr>
              <a:t>SUBSISTEMAS</a:t>
            </a:r>
            <a:endParaRPr lang="es-ES" dirty="0"/>
          </a:p>
        </p:txBody>
      </p:sp>
      <p:sp>
        <p:nvSpPr>
          <p:cNvPr id="3" name="Marcador de contenido 2"/>
          <p:cNvSpPr>
            <a:spLocks noGrp="1"/>
          </p:cNvSpPr>
          <p:nvPr>
            <p:ph idx="1"/>
          </p:nvPr>
        </p:nvSpPr>
        <p:spPr/>
        <p:txBody>
          <a:bodyPr/>
          <a:lstStyle/>
          <a:p>
            <a:r>
              <a:rPr lang="es-ES" dirty="0" smtClean="0"/>
              <a:t>Compuesta por sucursales en el territorio colombiano ubicadas en:</a:t>
            </a:r>
            <a:endParaRPr lang="es-ES" dirty="0"/>
          </a:p>
          <a:p>
            <a:r>
              <a:rPr lang="es-ES" dirty="0" smtClean="0"/>
              <a:t>Cali – </a:t>
            </a:r>
            <a:r>
              <a:rPr lang="es-CO" dirty="0" smtClean="0"/>
              <a:t>Bogotá – Palmira – Buenaventura - Buga Tuluá – Medellín – Bucaramanga - </a:t>
            </a:r>
            <a:r>
              <a:rPr lang="es-CO" dirty="0"/>
              <a:t>Pereira y </a:t>
            </a:r>
            <a:r>
              <a:rPr lang="es-CO" dirty="0" smtClean="0"/>
              <a:t>Cartago – Manizales – Armenia – Cúcuta - </a:t>
            </a:r>
            <a:r>
              <a:rPr lang="es-CO" dirty="0"/>
              <a:t>Santander de </a:t>
            </a:r>
            <a:r>
              <a:rPr lang="es-CO" dirty="0" smtClean="0"/>
              <a:t>Quilichao – Cartagena</a:t>
            </a:r>
            <a:r>
              <a:rPr lang="es-CO" dirty="0"/>
              <a:t> </a:t>
            </a:r>
            <a:r>
              <a:rPr lang="es-CO" dirty="0" smtClean="0"/>
              <a:t>-Barranquilla </a:t>
            </a:r>
            <a:r>
              <a:rPr lang="es-CO" dirty="0"/>
              <a:t>y Santa Marta.</a:t>
            </a:r>
            <a:endParaRPr lang="es-ES" dirty="0"/>
          </a:p>
          <a:p>
            <a:pPr lvl="0"/>
            <a:endParaRPr lang="es-ES" dirty="0"/>
          </a:p>
          <a:p>
            <a:endParaRPr lang="es-ES" dirty="0"/>
          </a:p>
        </p:txBody>
      </p:sp>
    </p:spTree>
    <p:extLst>
      <p:ext uri="{BB962C8B-B14F-4D97-AF65-F5344CB8AC3E}">
        <p14:creationId xmlns:p14="http://schemas.microsoft.com/office/powerpoint/2010/main" val="147470724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75528" y="1628800"/>
            <a:ext cx="8229600" cy="1143000"/>
          </a:xfrm>
        </p:spPr>
        <p:txBody>
          <a:bodyPr/>
          <a:lstStyle/>
          <a:p>
            <a:r>
              <a:rPr lang="es-ES" b="1" dirty="0">
                <a:solidFill>
                  <a:srgbClr val="0000FF"/>
                </a:solidFill>
              </a:rPr>
              <a:t>VARIABLES</a:t>
            </a:r>
            <a:endParaRPr lang="es-ES" dirty="0"/>
          </a:p>
        </p:txBody>
      </p:sp>
      <p:sp>
        <p:nvSpPr>
          <p:cNvPr id="3" name="Marcador de contenido 2"/>
          <p:cNvSpPr>
            <a:spLocks noGrp="1"/>
          </p:cNvSpPr>
          <p:nvPr>
            <p:ph idx="1"/>
          </p:nvPr>
        </p:nvSpPr>
        <p:spPr>
          <a:xfrm>
            <a:off x="457200" y="2924944"/>
            <a:ext cx="8229600" cy="3201219"/>
          </a:xfrm>
        </p:spPr>
        <p:txBody>
          <a:bodyPr/>
          <a:lstStyle/>
          <a:p>
            <a:pPr algn="just"/>
            <a:r>
              <a:rPr lang="es-ES" dirty="0" smtClean="0"/>
              <a:t>Esta </a:t>
            </a:r>
            <a:r>
              <a:rPr lang="es-ES" dirty="0"/>
              <a:t>centrada por la homeostasis  y especificada por los procesos internos de la compañía como los son </a:t>
            </a:r>
            <a:r>
              <a:rPr lang="es-ES" dirty="0" smtClean="0"/>
              <a:t>auditorias internas y externas y </a:t>
            </a:r>
            <a:r>
              <a:rPr lang="es-ES" dirty="0"/>
              <a:t>evaluación de los sistemas</a:t>
            </a:r>
            <a:endParaRPr lang="es-ES" b="1" dirty="0">
              <a:solidFill>
                <a:srgbClr val="0000FF"/>
              </a:solidFill>
            </a:endParaRPr>
          </a:p>
        </p:txBody>
      </p:sp>
    </p:spTree>
    <p:extLst>
      <p:ext uri="{BB962C8B-B14F-4D97-AF65-F5344CB8AC3E}">
        <p14:creationId xmlns:p14="http://schemas.microsoft.com/office/powerpoint/2010/main" val="3931264562"/>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193573"/>
            <a:ext cx="8229600" cy="1143000"/>
          </a:xfrm>
        </p:spPr>
        <p:txBody>
          <a:bodyPr/>
          <a:lstStyle/>
          <a:p>
            <a:r>
              <a:rPr lang="es-ES" b="1" dirty="0">
                <a:solidFill>
                  <a:srgbClr val="0000FF"/>
                </a:solidFill>
              </a:rPr>
              <a:t>RETROALIMENTACIÓN</a:t>
            </a:r>
            <a:endParaRPr lang="es-ES" dirty="0"/>
          </a:p>
        </p:txBody>
      </p:sp>
      <p:sp>
        <p:nvSpPr>
          <p:cNvPr id="3" name="Marcador de contenido 2"/>
          <p:cNvSpPr>
            <a:spLocks noGrp="1"/>
          </p:cNvSpPr>
          <p:nvPr>
            <p:ph idx="1"/>
          </p:nvPr>
        </p:nvSpPr>
        <p:spPr>
          <a:xfrm>
            <a:off x="457200" y="2348880"/>
            <a:ext cx="8229600" cy="3777283"/>
          </a:xfrm>
        </p:spPr>
        <p:txBody>
          <a:bodyPr/>
          <a:lstStyle/>
          <a:p>
            <a:pPr algn="just"/>
            <a:endParaRPr lang="es-ES" dirty="0" smtClean="0"/>
          </a:p>
          <a:p>
            <a:pPr algn="just"/>
            <a:r>
              <a:rPr lang="es-ES" dirty="0" smtClean="0"/>
              <a:t>Es generada mediante informes y estadísticas los cuales nuevamente alimentan al sistema para opciones de mejora continua de los servicios ofrecidos </a:t>
            </a:r>
            <a:endParaRPr lang="es-ES" dirty="0"/>
          </a:p>
        </p:txBody>
      </p:sp>
    </p:spTree>
    <p:extLst>
      <p:ext uri="{BB962C8B-B14F-4D97-AF65-F5344CB8AC3E}">
        <p14:creationId xmlns:p14="http://schemas.microsoft.com/office/powerpoint/2010/main" val="346736359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solidFill>
                  <a:srgbClr val="0000FF"/>
                </a:solidFill>
              </a:rPr>
              <a:t>POR SU CLASIFICION</a:t>
            </a:r>
            <a:endParaRPr lang="es-ES" dirty="0"/>
          </a:p>
        </p:txBody>
      </p:sp>
      <p:sp>
        <p:nvSpPr>
          <p:cNvPr id="3" name="Marcador de contenido 2"/>
          <p:cNvSpPr>
            <a:spLocks noGrp="1"/>
          </p:cNvSpPr>
          <p:nvPr>
            <p:ph idx="1"/>
          </p:nvPr>
        </p:nvSpPr>
        <p:spPr/>
        <p:txBody>
          <a:bodyPr>
            <a:normAutofit lnSpcReduction="10000"/>
          </a:bodyPr>
          <a:lstStyle/>
          <a:p>
            <a:r>
              <a:rPr lang="es-ES" dirty="0" smtClean="0"/>
              <a:t>Es un sistema </a:t>
            </a:r>
            <a:r>
              <a:rPr lang="es-ES" b="1" dirty="0">
                <a:solidFill>
                  <a:srgbClr val="0000FF"/>
                </a:solidFill>
                <a:latin typeface="+mj-lt"/>
                <a:ea typeface="+mj-ea"/>
                <a:cs typeface="+mj-cs"/>
              </a:rPr>
              <a:t>ARTIFICIAL</a:t>
            </a:r>
            <a:r>
              <a:rPr lang="es-ES" dirty="0" smtClean="0"/>
              <a:t> el cual fue creado por el hombre y para el hombre.</a:t>
            </a:r>
          </a:p>
          <a:p>
            <a:r>
              <a:rPr lang="es-ES" dirty="0" smtClean="0"/>
              <a:t>Sistema </a:t>
            </a:r>
            <a:r>
              <a:rPr lang="es-ES" b="1" dirty="0" smtClean="0">
                <a:solidFill>
                  <a:srgbClr val="0000FF"/>
                </a:solidFill>
                <a:latin typeface="+mj-lt"/>
                <a:ea typeface="+mj-ea"/>
                <a:cs typeface="+mj-cs"/>
              </a:rPr>
              <a:t>COMPUESTO </a:t>
            </a:r>
            <a:r>
              <a:rPr lang="es-ES" dirty="0"/>
              <a:t>por que es intervenido por el ser </a:t>
            </a:r>
            <a:r>
              <a:rPr lang="es-ES" dirty="0" smtClean="0"/>
              <a:t>humano.</a:t>
            </a:r>
          </a:p>
          <a:p>
            <a:r>
              <a:rPr lang="es-ES" dirty="0" smtClean="0"/>
              <a:t>Sistema de constitución es </a:t>
            </a:r>
            <a:r>
              <a:rPr lang="es-ES" b="1" dirty="0">
                <a:solidFill>
                  <a:srgbClr val="0000FF"/>
                </a:solidFill>
                <a:latin typeface="+mj-lt"/>
                <a:ea typeface="+mj-ea"/>
                <a:cs typeface="+mj-cs"/>
              </a:rPr>
              <a:t>FISICO</a:t>
            </a:r>
            <a:r>
              <a:rPr lang="es-ES" dirty="0" smtClean="0"/>
              <a:t> ya que esta compuesto por maquinas, equipos y objetos reales.</a:t>
            </a:r>
          </a:p>
          <a:p>
            <a:r>
              <a:rPr lang="es-ES" dirty="0"/>
              <a:t>Por su naturaliza</a:t>
            </a:r>
            <a:r>
              <a:rPr lang="es-ES" b="1" dirty="0">
                <a:solidFill>
                  <a:srgbClr val="0000FF"/>
                </a:solidFill>
              </a:rPr>
              <a:t> ABIERTO </a:t>
            </a:r>
            <a:r>
              <a:rPr lang="es-ES" dirty="0"/>
              <a:t>ya que recibe entradas del sistema externo.</a:t>
            </a:r>
          </a:p>
          <a:p>
            <a:endParaRPr lang="es-ES" dirty="0"/>
          </a:p>
        </p:txBody>
      </p:sp>
    </p:spTree>
    <p:extLst>
      <p:ext uri="{BB962C8B-B14F-4D97-AF65-F5344CB8AC3E}">
        <p14:creationId xmlns:p14="http://schemas.microsoft.com/office/powerpoint/2010/main" val="192798698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706090"/>
          </a:xfrm>
        </p:spPr>
        <p:txBody>
          <a:bodyPr>
            <a:normAutofit fontScale="90000"/>
          </a:bodyPr>
          <a:lstStyle/>
          <a:p>
            <a:r>
              <a:rPr lang="es-ES" b="1" dirty="0" smtClean="0">
                <a:solidFill>
                  <a:srgbClr val="0000FF"/>
                </a:solidFill>
              </a:rPr>
              <a:t/>
            </a:r>
            <a:br>
              <a:rPr lang="es-ES" b="1" dirty="0" smtClean="0">
                <a:solidFill>
                  <a:srgbClr val="0000FF"/>
                </a:solidFill>
              </a:rPr>
            </a:br>
            <a:r>
              <a:rPr lang="es-ES" b="1" dirty="0" smtClean="0">
                <a:solidFill>
                  <a:srgbClr val="0000FF"/>
                </a:solidFill>
              </a:rPr>
              <a:t>OTROS </a:t>
            </a:r>
            <a:r>
              <a:rPr lang="es-ES" b="1" dirty="0">
                <a:solidFill>
                  <a:srgbClr val="0000FF"/>
                </a:solidFill>
              </a:rPr>
              <a:t>COMPONENTES</a:t>
            </a:r>
            <a:r>
              <a:rPr lang="es-ES" b="1" i="1" dirty="0"/>
              <a:t/>
            </a:r>
            <a:br>
              <a:rPr lang="es-ES" b="1" i="1" dirty="0"/>
            </a:br>
            <a:endParaRPr lang="es-ES" dirty="0"/>
          </a:p>
        </p:txBody>
      </p:sp>
      <p:sp>
        <p:nvSpPr>
          <p:cNvPr id="3" name="Marcador de contenido 2"/>
          <p:cNvSpPr>
            <a:spLocks noGrp="1"/>
          </p:cNvSpPr>
          <p:nvPr>
            <p:ph idx="1"/>
          </p:nvPr>
        </p:nvSpPr>
        <p:spPr>
          <a:xfrm>
            <a:off x="457200" y="980728"/>
            <a:ext cx="8229600" cy="5400600"/>
          </a:xfrm>
        </p:spPr>
        <p:txBody>
          <a:bodyPr>
            <a:normAutofit fontScale="85000" lnSpcReduction="20000"/>
          </a:bodyPr>
          <a:lstStyle/>
          <a:p>
            <a:pPr algn="just"/>
            <a:endParaRPr lang="es-ES" dirty="0" smtClean="0"/>
          </a:p>
          <a:p>
            <a:pPr algn="just"/>
            <a:r>
              <a:rPr lang="es-ES" sz="3800" b="1" dirty="0">
                <a:solidFill>
                  <a:srgbClr val="0000FF"/>
                </a:solidFill>
                <a:latin typeface="+mj-lt"/>
                <a:ea typeface="+mj-ea"/>
                <a:cs typeface="+mj-cs"/>
              </a:rPr>
              <a:t>HOMEOSTASIS</a:t>
            </a:r>
            <a:r>
              <a:rPr lang="es-ES" dirty="0" smtClean="0"/>
              <a:t>: sistemas de regulación como auditorias y evaluaciones periódicas de los servicios</a:t>
            </a:r>
            <a:endParaRPr lang="es-ES" dirty="0"/>
          </a:p>
          <a:p>
            <a:pPr algn="just"/>
            <a:r>
              <a:rPr lang="es-ES" dirty="0" smtClean="0"/>
              <a:t> </a:t>
            </a:r>
            <a:r>
              <a:rPr lang="es-ES" sz="3800" b="1" dirty="0">
                <a:solidFill>
                  <a:srgbClr val="0000FF"/>
                </a:solidFill>
                <a:latin typeface="+mj-lt"/>
                <a:ea typeface="+mj-ea"/>
                <a:cs typeface="+mj-cs"/>
              </a:rPr>
              <a:t>PERMEABILIDAD</a:t>
            </a:r>
            <a:r>
              <a:rPr lang="es-ES" dirty="0" smtClean="0"/>
              <a:t>: es un sistema abierto que se alimenta del medio externo por esta razón es permeable</a:t>
            </a:r>
            <a:endParaRPr lang="es-ES" dirty="0"/>
          </a:p>
          <a:p>
            <a:pPr algn="just"/>
            <a:r>
              <a:rPr lang="es-ES" dirty="0" smtClean="0"/>
              <a:t> </a:t>
            </a:r>
            <a:r>
              <a:rPr lang="es-ES" sz="3800" b="1" dirty="0">
                <a:solidFill>
                  <a:srgbClr val="0000FF"/>
                </a:solidFill>
                <a:latin typeface="+mj-lt"/>
                <a:ea typeface="+mj-ea"/>
                <a:cs typeface="+mj-cs"/>
              </a:rPr>
              <a:t>INTEGRACIÓN E INDEPENDENCIA</a:t>
            </a:r>
            <a:r>
              <a:rPr lang="es-ES" dirty="0" smtClean="0"/>
              <a:t>: es un sistema que trabaja con múltiples dependencias las cuales dependen de las otras para su funcionamiento y están propensas a cambios continuos por su integración</a:t>
            </a:r>
            <a:endParaRPr lang="es-ES" dirty="0"/>
          </a:p>
          <a:p>
            <a:pPr algn="just"/>
            <a:r>
              <a:rPr lang="es-ES" dirty="0" smtClean="0"/>
              <a:t> </a:t>
            </a:r>
            <a:r>
              <a:rPr lang="es-ES" sz="3800" b="1" dirty="0">
                <a:solidFill>
                  <a:srgbClr val="0000FF"/>
                </a:solidFill>
                <a:latin typeface="+mj-lt"/>
                <a:ea typeface="+mj-ea"/>
                <a:cs typeface="+mj-cs"/>
              </a:rPr>
              <a:t>CENTRALIZACIÓN</a:t>
            </a:r>
            <a:r>
              <a:rPr lang="es-ES" dirty="0" smtClean="0"/>
              <a:t>: se </a:t>
            </a:r>
            <a:r>
              <a:rPr lang="es-ES" dirty="0"/>
              <a:t>c</a:t>
            </a:r>
            <a:r>
              <a:rPr lang="es-ES" dirty="0" smtClean="0"/>
              <a:t>entraliza en 2 dependencias principalmente Recursos Humanos – Operaciones </a:t>
            </a:r>
            <a:endParaRPr lang="es-ES" dirty="0"/>
          </a:p>
          <a:p>
            <a:r>
              <a:rPr lang="es-ES" dirty="0" smtClean="0"/>
              <a:t> </a:t>
            </a:r>
            <a:endParaRPr lang="es-ES" dirty="0"/>
          </a:p>
        </p:txBody>
      </p:sp>
    </p:spTree>
    <p:extLst>
      <p:ext uri="{BB962C8B-B14F-4D97-AF65-F5344CB8AC3E}">
        <p14:creationId xmlns:p14="http://schemas.microsoft.com/office/powerpoint/2010/main" val="245033504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778098"/>
          </a:xfrm>
        </p:spPr>
        <p:txBody>
          <a:bodyPr/>
          <a:lstStyle/>
          <a:p>
            <a:r>
              <a:rPr lang="es-ES" b="1" dirty="0">
                <a:solidFill>
                  <a:srgbClr val="0000FF"/>
                </a:solidFill>
              </a:rPr>
              <a:t>OTROS COMPONENTES</a:t>
            </a:r>
            <a:endParaRPr lang="es-ES" dirty="0"/>
          </a:p>
        </p:txBody>
      </p:sp>
      <p:sp>
        <p:nvSpPr>
          <p:cNvPr id="3" name="Marcador de contenido 2"/>
          <p:cNvSpPr>
            <a:spLocks noGrp="1"/>
          </p:cNvSpPr>
          <p:nvPr>
            <p:ph idx="1"/>
          </p:nvPr>
        </p:nvSpPr>
        <p:spPr>
          <a:xfrm>
            <a:off x="457200" y="1052736"/>
            <a:ext cx="8229600" cy="5073427"/>
          </a:xfrm>
        </p:spPr>
        <p:txBody>
          <a:bodyPr>
            <a:normAutofit fontScale="92500" lnSpcReduction="10000"/>
          </a:bodyPr>
          <a:lstStyle/>
          <a:p>
            <a:pPr algn="just"/>
            <a:r>
              <a:rPr lang="es-ES" sz="3500" b="1" dirty="0">
                <a:solidFill>
                  <a:srgbClr val="0000FF"/>
                </a:solidFill>
                <a:latin typeface="+mj-lt"/>
                <a:ea typeface="+mj-ea"/>
                <a:cs typeface="+mj-cs"/>
              </a:rPr>
              <a:t>DESCENTRALIZACIÓN</a:t>
            </a:r>
            <a:r>
              <a:rPr lang="es-ES" dirty="0" smtClean="0"/>
              <a:t>: no aplica</a:t>
            </a:r>
            <a:endParaRPr lang="es-ES" dirty="0"/>
          </a:p>
          <a:p>
            <a:pPr algn="just"/>
            <a:r>
              <a:rPr lang="es-ES" sz="3500" b="1" dirty="0">
                <a:solidFill>
                  <a:srgbClr val="0000FF"/>
                </a:solidFill>
                <a:latin typeface="+mj-lt"/>
                <a:ea typeface="+mj-ea"/>
                <a:cs typeface="+mj-cs"/>
              </a:rPr>
              <a:t>ADAPTABILIDAD</a:t>
            </a:r>
            <a:r>
              <a:rPr lang="es-ES" dirty="0" smtClean="0"/>
              <a:t>: es un sistema que esta propenso a mejoras continuas de acuerdo a las políticas de RSE responsabilidad social empresarial</a:t>
            </a:r>
            <a:endParaRPr lang="es-ES" dirty="0"/>
          </a:p>
          <a:p>
            <a:pPr algn="just"/>
            <a:r>
              <a:rPr lang="es-ES" sz="3500" b="1" dirty="0">
                <a:solidFill>
                  <a:srgbClr val="0000FF"/>
                </a:solidFill>
                <a:latin typeface="+mj-lt"/>
                <a:ea typeface="+mj-ea"/>
                <a:cs typeface="+mj-cs"/>
              </a:rPr>
              <a:t>MANTENIBILIDAD</a:t>
            </a:r>
            <a:r>
              <a:rPr lang="es-ES" dirty="0" smtClean="0"/>
              <a:t>: de acuerdo a los protocolos se cuenta con redundancia y  mantenimientos continuos a los diferentes sistemas y equipos</a:t>
            </a:r>
            <a:endParaRPr lang="es-ES" dirty="0"/>
          </a:p>
          <a:p>
            <a:pPr algn="just"/>
            <a:r>
              <a:rPr lang="es-ES" sz="3500" b="1" dirty="0">
                <a:solidFill>
                  <a:srgbClr val="0000FF"/>
                </a:solidFill>
                <a:latin typeface="+mj-lt"/>
                <a:ea typeface="+mj-ea"/>
                <a:cs typeface="+mj-cs"/>
              </a:rPr>
              <a:t>ESTABILIDAD</a:t>
            </a:r>
            <a:r>
              <a:rPr lang="es-ES" dirty="0" smtClean="0"/>
              <a:t>: es un sistema estable tanto en el mercado con su competitividad como a nivel de empresa con sus sistemas de respaldo</a:t>
            </a:r>
            <a:endParaRPr lang="es-ES" dirty="0"/>
          </a:p>
        </p:txBody>
      </p:sp>
    </p:spTree>
    <p:extLst>
      <p:ext uri="{BB962C8B-B14F-4D97-AF65-F5344CB8AC3E}">
        <p14:creationId xmlns:p14="http://schemas.microsoft.com/office/powerpoint/2010/main" val="231220641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778098"/>
          </a:xfrm>
        </p:spPr>
        <p:txBody>
          <a:bodyPr/>
          <a:lstStyle/>
          <a:p>
            <a:r>
              <a:rPr lang="es-ES" b="1" dirty="0">
                <a:solidFill>
                  <a:srgbClr val="0000FF"/>
                </a:solidFill>
              </a:rPr>
              <a:t>OTROS COMPONENTES</a:t>
            </a:r>
            <a:endParaRPr lang="es-ES" dirty="0"/>
          </a:p>
        </p:txBody>
      </p:sp>
      <p:sp>
        <p:nvSpPr>
          <p:cNvPr id="3" name="Marcador de contenido 2"/>
          <p:cNvSpPr>
            <a:spLocks noGrp="1"/>
          </p:cNvSpPr>
          <p:nvPr>
            <p:ph idx="1"/>
          </p:nvPr>
        </p:nvSpPr>
        <p:spPr>
          <a:xfrm>
            <a:off x="457200" y="1052736"/>
            <a:ext cx="8229600" cy="5073427"/>
          </a:xfrm>
        </p:spPr>
        <p:txBody>
          <a:bodyPr>
            <a:normAutofit fontScale="92500" lnSpcReduction="10000"/>
          </a:bodyPr>
          <a:lstStyle/>
          <a:p>
            <a:pPr algn="just"/>
            <a:r>
              <a:rPr lang="es-ES" sz="3500" b="1" dirty="0">
                <a:solidFill>
                  <a:srgbClr val="0000FF"/>
                </a:solidFill>
                <a:latin typeface="+mj-lt"/>
                <a:ea typeface="+mj-ea"/>
                <a:cs typeface="+mj-cs"/>
              </a:rPr>
              <a:t>ARMONÍA</a:t>
            </a:r>
            <a:r>
              <a:rPr lang="es-ES" dirty="0" smtClean="0"/>
              <a:t>: por las políticas de calidad y regulación armoniza claramente con los diferentes medios con los que interactúa tales como: medio ambiente – mercado etc.</a:t>
            </a:r>
            <a:endParaRPr lang="es-ES" dirty="0"/>
          </a:p>
          <a:p>
            <a:pPr algn="just"/>
            <a:r>
              <a:rPr lang="es-ES" sz="3500" b="1" dirty="0">
                <a:solidFill>
                  <a:srgbClr val="0000FF"/>
                </a:solidFill>
                <a:latin typeface="+mj-lt"/>
                <a:ea typeface="+mj-ea"/>
                <a:cs typeface="+mj-cs"/>
              </a:rPr>
              <a:t>OPTIMIZACIÓN</a:t>
            </a:r>
            <a:r>
              <a:rPr lang="es-ES" dirty="0" smtClean="0"/>
              <a:t>: contantemente se están haciendo mejoras para mejoramiento de los procesos y servicios</a:t>
            </a:r>
            <a:endParaRPr lang="es-ES" dirty="0"/>
          </a:p>
          <a:p>
            <a:pPr algn="just"/>
            <a:r>
              <a:rPr lang="es-ES" sz="3500" b="1" dirty="0">
                <a:solidFill>
                  <a:srgbClr val="0000FF"/>
                </a:solidFill>
                <a:latin typeface="+mj-lt"/>
                <a:ea typeface="+mj-ea"/>
                <a:cs typeface="+mj-cs"/>
              </a:rPr>
              <a:t>ÉXITO</a:t>
            </a:r>
            <a:r>
              <a:rPr lang="es-ES" dirty="0" smtClean="0"/>
              <a:t>: ya ha tenido varios premios nacionales e internacionales como la tercer mejor empresa para trabajar en latino américa y la segunda en Colombia por 2 años consecutivos</a:t>
            </a:r>
            <a:endParaRPr lang="es-ES" dirty="0"/>
          </a:p>
        </p:txBody>
      </p:sp>
    </p:spTree>
    <p:extLst>
      <p:ext uri="{BB962C8B-B14F-4D97-AF65-F5344CB8AC3E}">
        <p14:creationId xmlns:p14="http://schemas.microsoft.com/office/powerpoint/2010/main" val="6835528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8" descr="https://encrypted-tbn3.gstatic.com/images?q=tbn:ANd9GcTwLW4G7usCrEGgIQabrY7U1rsO0IbMJN70imoXC65YZd4iLrC-"/>
          <p:cNvPicPr>
            <a:picLocks noChangeAspect="1" noChangeArrowheads="1"/>
          </p:cNvPicPr>
          <p:nvPr/>
        </p:nvPicPr>
        <p:blipFill>
          <a:blip r:embed="rId2"/>
          <a:srcRect/>
          <a:stretch>
            <a:fillRect/>
          </a:stretch>
        </p:blipFill>
        <p:spPr bwMode="auto">
          <a:xfrm>
            <a:off x="467544" y="1700808"/>
            <a:ext cx="8136904" cy="4392488"/>
          </a:xfrm>
          <a:prstGeom prst="rect">
            <a:avLst/>
          </a:prstGeom>
          <a:noFill/>
        </p:spPr>
      </p:pic>
      <p:sp>
        <p:nvSpPr>
          <p:cNvPr id="5" name="4 Título"/>
          <p:cNvSpPr>
            <a:spLocks noGrp="1"/>
          </p:cNvSpPr>
          <p:nvPr>
            <p:ph type="title"/>
          </p:nvPr>
        </p:nvSpPr>
        <p:spPr/>
        <p:txBody>
          <a:bodyPr/>
          <a:lstStyle/>
          <a:p>
            <a:r>
              <a:rPr lang="es-CO" dirty="0" smtClean="0"/>
              <a:t>Jonathan David Vásquez Daza</a:t>
            </a:r>
            <a:endParaRPr lang="es-CO" dirty="0"/>
          </a:p>
        </p:txBody>
      </p:sp>
    </p:spTree>
    <p:extLst>
      <p:ext uri="{BB962C8B-B14F-4D97-AF65-F5344CB8AC3E}">
        <p14:creationId xmlns:p14="http://schemas.microsoft.com/office/powerpoint/2010/main" val="218766662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467544" y="0"/>
            <a:ext cx="7762056" cy="6669360"/>
          </a:xfrm>
        </p:spPr>
        <p:txBody>
          <a:bodyPr>
            <a:noAutofit/>
          </a:bodyPr>
          <a:lstStyle/>
          <a:p>
            <a:pPr lvl="0"/>
            <a:r>
              <a:rPr lang="es-CO" sz="2000" dirty="0"/>
              <a:t>Creación de las agencias de Palmira, Buenaventura, Buga, Tuluá, Medellín, Bucaramanga, Pereira y Cartago.</a:t>
            </a:r>
            <a:endParaRPr lang="es-ES" sz="2000" dirty="0"/>
          </a:p>
          <a:p>
            <a:pPr lvl="0"/>
            <a:r>
              <a:rPr lang="es-CO" sz="2000" dirty="0"/>
              <a:t>Apertura de las agencias en Manizales, Armenia, Cúcuta, Santander de Quilichao, Cartagena, Barranquilla y Santa Marta.</a:t>
            </a:r>
            <a:endParaRPr lang="es-ES" sz="2000" dirty="0"/>
          </a:p>
          <a:p>
            <a:pPr lvl="0"/>
            <a:r>
              <a:rPr lang="es-CO" sz="2000" dirty="0"/>
              <a:t>Desde 1990 – 1995</a:t>
            </a:r>
            <a:endParaRPr lang="es-ES" sz="2000" dirty="0"/>
          </a:p>
          <a:p>
            <a:pPr lvl="0"/>
            <a:r>
              <a:rPr lang="es-CO" sz="2000" dirty="0"/>
              <a:t>En 1995 Atlas inició su proceso de cambio con el diseño de modelo de Planeación.</a:t>
            </a:r>
            <a:endParaRPr lang="es-ES" sz="2000" dirty="0"/>
          </a:p>
          <a:p>
            <a:pPr lvl="0"/>
            <a:r>
              <a:rPr lang="es-CO" sz="2000" dirty="0"/>
              <a:t>En 1995 el Grupo Atlas inicia su proceso de cambio con el diseño de un modelo de planeación que se desarrolla a través de un programa de Direccionamiento Estratégico, tomando como base los objetivos de la organización, en 4 dimensiones: Innovación y aprendizaje, procesos, clientes y financiero.</a:t>
            </a:r>
            <a:endParaRPr lang="es-ES" sz="2000" dirty="0"/>
          </a:p>
          <a:p>
            <a:pPr lvl="0"/>
            <a:r>
              <a:rPr lang="es-CO" sz="2000" dirty="0"/>
              <a:t>Seguridad Atlas Ltda. desde su creación se ha fortalecido con la creación de 4 unidades de negocios: Riesgos, Protección, Investigaciones y Tecnológica.</a:t>
            </a:r>
            <a:endParaRPr lang="es-ES" sz="2000" dirty="0"/>
          </a:p>
          <a:p>
            <a:r>
              <a:rPr lang="es-CO" sz="2000" dirty="0"/>
              <a:t>Respetuosa del ser humano como pilar de la prestación de su servicio, se han incorporado políticas de: buenas prácticas de administración, código de buen gobierno corporativo, código de ética y protocolo de familia.</a:t>
            </a:r>
            <a:endParaRPr lang="es-ES" sz="2000" dirty="0"/>
          </a:p>
        </p:txBody>
      </p:sp>
    </p:spTree>
    <p:extLst>
      <p:ext uri="{BB962C8B-B14F-4D97-AF65-F5344CB8AC3E}">
        <p14:creationId xmlns:p14="http://schemas.microsoft.com/office/powerpoint/2010/main" val="25787814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b="1" dirty="0" smtClean="0">
                <a:solidFill>
                  <a:srgbClr val="0000FF"/>
                </a:solidFill>
              </a:rPr>
              <a:t>INTRODUCCION</a:t>
            </a:r>
            <a:endParaRPr lang="es-CO" b="1" dirty="0">
              <a:solidFill>
                <a:srgbClr val="0000FF"/>
              </a:solidFill>
            </a:endParaRPr>
          </a:p>
        </p:txBody>
      </p:sp>
      <p:sp>
        <p:nvSpPr>
          <p:cNvPr id="3" name="2 Marcador de contenido"/>
          <p:cNvSpPr>
            <a:spLocks noGrp="1"/>
          </p:cNvSpPr>
          <p:nvPr>
            <p:ph idx="1"/>
          </p:nvPr>
        </p:nvSpPr>
        <p:spPr/>
        <p:txBody>
          <a:bodyPr>
            <a:normAutofit/>
          </a:bodyPr>
          <a:lstStyle/>
          <a:p>
            <a:pPr marL="0" indent="0">
              <a:buNone/>
            </a:pPr>
            <a:r>
              <a:rPr lang="es-CO" dirty="0" smtClean="0"/>
              <a:t>Esta presentación esta diseñada para adquirir competencias en la asignatura GERENCIA DE SISTEMAS poniendo como ejemplo a la empresa Seguridad Atlas LTDA. La cual es una </a:t>
            </a:r>
            <a:r>
              <a:rPr lang="es-CO" dirty="0"/>
              <a:t>organización de seguridad privada con credibilidad en la Gestión Integral de Riesgos; </a:t>
            </a:r>
            <a:r>
              <a:rPr lang="es-CO" dirty="0" smtClean="0"/>
              <a:t>que ofrece </a:t>
            </a:r>
            <a:r>
              <a:rPr lang="es-CO" dirty="0"/>
              <a:t>soluciones innovadoras, </a:t>
            </a:r>
            <a:r>
              <a:rPr lang="es-CO" dirty="0" smtClean="0"/>
              <a:t>que actúa </a:t>
            </a:r>
            <a:r>
              <a:rPr lang="es-CO" dirty="0"/>
              <a:t>con responsabilidad social y </a:t>
            </a:r>
            <a:r>
              <a:rPr lang="es-CO" dirty="0" smtClean="0"/>
              <a:t>genera valores </a:t>
            </a:r>
            <a:r>
              <a:rPr lang="es-CO" dirty="0"/>
              <a:t>para </a:t>
            </a:r>
            <a:r>
              <a:rPr lang="es-CO" dirty="0" smtClean="0"/>
              <a:t>sus </a:t>
            </a:r>
            <a:r>
              <a:rPr lang="es-CO" dirty="0"/>
              <a:t>clientes y socios</a:t>
            </a:r>
          </a:p>
        </p:txBody>
      </p:sp>
    </p:spTree>
    <p:extLst>
      <p:ext uri="{BB962C8B-B14F-4D97-AF65-F5344CB8AC3E}">
        <p14:creationId xmlns:p14="http://schemas.microsoft.com/office/powerpoint/2010/main" val="5051749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a:solidFill>
                  <a:srgbClr val="0000FF"/>
                </a:solidFill>
              </a:rPr>
              <a:t>INTRODUCCION</a:t>
            </a:r>
            <a:endParaRPr lang="es-ES" dirty="0"/>
          </a:p>
        </p:txBody>
      </p:sp>
      <p:sp>
        <p:nvSpPr>
          <p:cNvPr id="3" name="Marcador de contenido 2"/>
          <p:cNvSpPr>
            <a:spLocks noGrp="1"/>
          </p:cNvSpPr>
          <p:nvPr>
            <p:ph idx="1"/>
          </p:nvPr>
        </p:nvSpPr>
        <p:spPr/>
        <p:txBody>
          <a:bodyPr/>
          <a:lstStyle/>
          <a:p>
            <a:r>
              <a:rPr lang="es-CO" dirty="0"/>
              <a:t>SEGURIDAD ATLAS LTDA, es una empresa cuyo objeto social es la prestación de servicios remunerados de protección, vigilancia y seguridad privada, para la protección de bienes muebles o inmuebles de personas naturales o jurídicas y demás actividades afines en las modalidades de vigilancia fija, móvil y de escoltas que lo conforman.</a:t>
            </a:r>
            <a:endParaRPr lang="es-ES" dirty="0"/>
          </a:p>
          <a:p>
            <a:endParaRPr lang="es-ES" dirty="0"/>
          </a:p>
        </p:txBody>
      </p:sp>
    </p:spTree>
    <p:extLst>
      <p:ext uri="{BB962C8B-B14F-4D97-AF65-F5344CB8AC3E}">
        <p14:creationId xmlns:p14="http://schemas.microsoft.com/office/powerpoint/2010/main" val="18066059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 b="1" dirty="0" smtClean="0">
                <a:solidFill>
                  <a:srgbClr val="0000FF"/>
                </a:solidFill>
              </a:rPr>
              <a:t>CARACTERISTICAS DE LOS SISTEMAS</a:t>
            </a:r>
            <a:endParaRPr lang="es-CO" b="1" dirty="0">
              <a:solidFill>
                <a:srgbClr val="0000FF"/>
              </a:solidFill>
            </a:endParaRPr>
          </a:p>
        </p:txBody>
      </p:sp>
      <p:sp>
        <p:nvSpPr>
          <p:cNvPr id="4" name="3 Marcador de contenido"/>
          <p:cNvSpPr>
            <a:spLocks noGrp="1"/>
          </p:cNvSpPr>
          <p:nvPr>
            <p:ph idx="1"/>
          </p:nvPr>
        </p:nvSpPr>
        <p:spPr/>
        <p:txBody>
          <a:bodyPr>
            <a:normAutofit/>
          </a:bodyPr>
          <a:lstStyle/>
          <a:p>
            <a:pPr marL="0" indent="0">
              <a:buNone/>
            </a:pPr>
            <a:r>
              <a:rPr lang="es-ES" sz="3600" dirty="0"/>
              <a:t>• Objetivos del sistema total.</a:t>
            </a:r>
          </a:p>
          <a:p>
            <a:pPr marL="0" indent="0">
              <a:buNone/>
            </a:pPr>
            <a:r>
              <a:rPr lang="es-ES" sz="3600" dirty="0"/>
              <a:t>• El medio del sistema.</a:t>
            </a:r>
          </a:p>
          <a:p>
            <a:pPr marL="0" indent="0">
              <a:buNone/>
            </a:pPr>
            <a:r>
              <a:rPr lang="es-ES" sz="3600" dirty="0"/>
              <a:t>• Los recursos del sistema.</a:t>
            </a:r>
          </a:p>
          <a:p>
            <a:pPr marL="0" indent="0">
              <a:buNone/>
            </a:pPr>
            <a:r>
              <a:rPr lang="es-ES" sz="3600" dirty="0"/>
              <a:t>• Los componentes del sistema.</a:t>
            </a:r>
          </a:p>
          <a:p>
            <a:pPr marL="0" indent="0">
              <a:buNone/>
            </a:pPr>
            <a:r>
              <a:rPr lang="es-ES" sz="3600" dirty="0"/>
              <a:t>• La dirección o administración del sistema.</a:t>
            </a:r>
            <a:endParaRPr lang="es-CO" sz="3600" dirty="0"/>
          </a:p>
        </p:txBody>
      </p:sp>
    </p:spTree>
    <p:extLst>
      <p:ext uri="{BB962C8B-B14F-4D97-AF65-F5344CB8AC3E}">
        <p14:creationId xmlns:p14="http://schemas.microsoft.com/office/powerpoint/2010/main" val="1121497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a:bodyPr>
          <a:lstStyle/>
          <a:p>
            <a:r>
              <a:rPr lang="es-PA" b="1" dirty="0" smtClean="0">
                <a:solidFill>
                  <a:srgbClr val="0000FF"/>
                </a:solidFill>
              </a:rPr>
              <a:t>OBJETIVO TOTAL DEL SISTEMA</a:t>
            </a:r>
            <a:endParaRPr lang="es-CO" b="1" dirty="0">
              <a:solidFill>
                <a:srgbClr val="0000FF"/>
              </a:solidFill>
            </a:endParaRPr>
          </a:p>
        </p:txBody>
      </p:sp>
      <p:sp>
        <p:nvSpPr>
          <p:cNvPr id="5" name="4 Marcador de contenido"/>
          <p:cNvSpPr>
            <a:spLocks noGrp="1"/>
          </p:cNvSpPr>
          <p:nvPr>
            <p:ph idx="1"/>
          </p:nvPr>
        </p:nvSpPr>
        <p:spPr/>
        <p:txBody>
          <a:bodyPr/>
          <a:lstStyle/>
          <a:p>
            <a:endParaRPr lang="es-CO" dirty="0" smtClean="0"/>
          </a:p>
          <a:p>
            <a:r>
              <a:rPr lang="es-CO" dirty="0" smtClean="0"/>
              <a:t>Seguridad </a:t>
            </a:r>
            <a:r>
              <a:rPr lang="es-CO" dirty="0"/>
              <a:t>Atlas LTDA </a:t>
            </a:r>
            <a:r>
              <a:rPr lang="es-CO" dirty="0" smtClean="0"/>
              <a:t>tiene como meta consolidarse en </a:t>
            </a:r>
            <a:r>
              <a:rPr lang="es-CO" dirty="0"/>
              <a:t>América Latina como una organización  de seguridad privada de clase mundial en la Gestión Integral de Riesgos.</a:t>
            </a:r>
            <a:br>
              <a:rPr lang="es-CO" dirty="0"/>
            </a:br>
            <a:endParaRPr lang="es-ES" dirty="0"/>
          </a:p>
          <a:p>
            <a:endParaRPr lang="es-CO" dirty="0"/>
          </a:p>
        </p:txBody>
      </p:sp>
    </p:spTree>
    <p:extLst>
      <p:ext uri="{BB962C8B-B14F-4D97-AF65-F5344CB8AC3E}">
        <p14:creationId xmlns:p14="http://schemas.microsoft.com/office/powerpoint/2010/main" val="40290460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fontScale="90000"/>
          </a:bodyPr>
          <a:lstStyle/>
          <a:p>
            <a:r>
              <a:rPr lang="es-PA" b="1" dirty="0" smtClean="0">
                <a:solidFill>
                  <a:srgbClr val="0000FF"/>
                </a:solidFill>
              </a:rPr>
              <a:t>CARACTERISTICAS DE LOS OBJETIVOS</a:t>
            </a:r>
            <a:endParaRPr lang="es-CO" b="1" dirty="0">
              <a:solidFill>
                <a:srgbClr val="0000FF"/>
              </a:solidFill>
            </a:endParaRPr>
          </a:p>
        </p:txBody>
      </p:sp>
      <p:sp>
        <p:nvSpPr>
          <p:cNvPr id="5" name="4 Marcador de contenido"/>
          <p:cNvSpPr>
            <a:spLocks noGrp="1"/>
          </p:cNvSpPr>
          <p:nvPr>
            <p:ph idx="1"/>
          </p:nvPr>
        </p:nvSpPr>
        <p:spPr/>
        <p:txBody>
          <a:bodyPr>
            <a:normAutofit/>
          </a:bodyPr>
          <a:lstStyle/>
          <a:p>
            <a:pPr lvl="0"/>
            <a:r>
              <a:rPr lang="es-CO" dirty="0" smtClean="0"/>
              <a:t>Seguridad Atlas LTDA es líder en la prestación de servicios de protección en las diferentes modalidades de vigilancia </a:t>
            </a:r>
            <a:r>
              <a:rPr lang="es-CO" dirty="0"/>
              <a:t>y seguridad privada, para la protección de bienes muebles o inmuebles de personas naturales o jurídicas y demás actividades afines </a:t>
            </a:r>
            <a:r>
              <a:rPr lang="es-CO" dirty="0" smtClean="0"/>
              <a:t>como </a:t>
            </a:r>
            <a:r>
              <a:rPr lang="es-CO" dirty="0"/>
              <a:t>vigilancia fija, móvil </a:t>
            </a:r>
            <a:r>
              <a:rPr lang="es-CO" dirty="0" smtClean="0"/>
              <a:t>de escoltas, investigación, estudios de seguridad y transporte de valores entre otros </a:t>
            </a:r>
            <a:endParaRPr lang="es-CO" dirty="0"/>
          </a:p>
        </p:txBody>
      </p:sp>
    </p:spTree>
    <p:extLst>
      <p:ext uri="{BB962C8B-B14F-4D97-AF65-F5344CB8AC3E}">
        <p14:creationId xmlns:p14="http://schemas.microsoft.com/office/powerpoint/2010/main" val="147159837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PA" b="1" dirty="0" smtClean="0">
                <a:solidFill>
                  <a:srgbClr val="0000FF"/>
                </a:solidFill>
              </a:rPr>
              <a:t>EL MEDIO DEL SISTEMA</a:t>
            </a:r>
            <a:endParaRPr lang="es-ES" dirty="0"/>
          </a:p>
        </p:txBody>
      </p:sp>
      <p:sp>
        <p:nvSpPr>
          <p:cNvPr id="3" name="Marcador de contenido 2"/>
          <p:cNvSpPr>
            <a:spLocks noGrp="1"/>
          </p:cNvSpPr>
          <p:nvPr>
            <p:ph idx="1"/>
          </p:nvPr>
        </p:nvSpPr>
        <p:spPr/>
        <p:txBody>
          <a:bodyPr>
            <a:normAutofit fontScale="92500" lnSpcReduction="20000"/>
          </a:bodyPr>
          <a:lstStyle/>
          <a:p>
            <a:r>
              <a:rPr lang="es-ES" b="1" dirty="0">
                <a:solidFill>
                  <a:srgbClr val="0000FF"/>
                </a:solidFill>
                <a:latin typeface="+mj-lt"/>
                <a:ea typeface="+mj-ea"/>
                <a:cs typeface="+mj-cs"/>
              </a:rPr>
              <a:t>Lo que esta fuera del sistema</a:t>
            </a:r>
            <a:r>
              <a:rPr lang="es-ES" b="1" dirty="0" smtClean="0">
                <a:solidFill>
                  <a:srgbClr val="0000FF"/>
                </a:solidFill>
                <a:latin typeface="+mj-lt"/>
                <a:ea typeface="+mj-ea"/>
                <a:cs typeface="+mj-cs"/>
              </a:rPr>
              <a:t>: </a:t>
            </a:r>
            <a:r>
              <a:rPr lang="es-ES" dirty="0"/>
              <a:t>servicios de tercerización tales como </a:t>
            </a:r>
            <a:r>
              <a:rPr lang="es-ES" dirty="0" smtClean="0"/>
              <a:t>proveedores, contratistas y los diferentes protocolos de seguridad de los clientes</a:t>
            </a:r>
            <a:endParaRPr lang="es-ES" dirty="0"/>
          </a:p>
          <a:p>
            <a:r>
              <a:rPr lang="es-ES" b="1" dirty="0">
                <a:solidFill>
                  <a:srgbClr val="0000FF"/>
                </a:solidFill>
                <a:latin typeface="+mj-lt"/>
                <a:ea typeface="+mj-ea"/>
                <a:cs typeface="+mj-cs"/>
              </a:rPr>
              <a:t> Lo que no le </a:t>
            </a:r>
            <a:r>
              <a:rPr lang="es-ES" b="1" dirty="0" smtClean="0">
                <a:solidFill>
                  <a:srgbClr val="0000FF"/>
                </a:solidFill>
                <a:latin typeface="+mj-lt"/>
                <a:ea typeface="+mj-ea"/>
                <a:cs typeface="+mj-cs"/>
              </a:rPr>
              <a:t>pertenece: </a:t>
            </a:r>
            <a:r>
              <a:rPr lang="es-ES" dirty="0" smtClean="0"/>
              <a:t>las empresas vecinas y sus diferentes procesos</a:t>
            </a:r>
            <a:endParaRPr lang="es-ES" b="1" dirty="0">
              <a:solidFill>
                <a:srgbClr val="0000FF"/>
              </a:solidFill>
              <a:latin typeface="+mj-lt"/>
              <a:ea typeface="+mj-ea"/>
              <a:cs typeface="+mj-cs"/>
            </a:endParaRPr>
          </a:p>
          <a:p>
            <a:r>
              <a:rPr lang="es-ES" b="1" dirty="0">
                <a:solidFill>
                  <a:srgbClr val="0000FF"/>
                </a:solidFill>
                <a:latin typeface="+mj-lt"/>
                <a:ea typeface="+mj-ea"/>
                <a:cs typeface="+mj-cs"/>
              </a:rPr>
              <a:t> Lo que lo </a:t>
            </a:r>
            <a:r>
              <a:rPr lang="es-ES" b="1" dirty="0" smtClean="0">
                <a:solidFill>
                  <a:srgbClr val="0000FF"/>
                </a:solidFill>
                <a:latin typeface="+mj-lt"/>
                <a:ea typeface="+mj-ea"/>
                <a:cs typeface="+mj-cs"/>
              </a:rPr>
              <a:t>rodea: </a:t>
            </a:r>
            <a:r>
              <a:rPr lang="es-ES" dirty="0" smtClean="0"/>
              <a:t>calles, aceras, andenes, jardines, </a:t>
            </a:r>
            <a:r>
              <a:rPr lang="es-ES" dirty="0" err="1" smtClean="0"/>
              <a:t>etc</a:t>
            </a:r>
            <a:endParaRPr lang="es-ES" b="1" dirty="0">
              <a:solidFill>
                <a:srgbClr val="0000FF"/>
              </a:solidFill>
              <a:latin typeface="+mj-lt"/>
              <a:ea typeface="+mj-ea"/>
              <a:cs typeface="+mj-cs"/>
            </a:endParaRPr>
          </a:p>
          <a:p>
            <a:r>
              <a:rPr lang="es-ES" b="1" dirty="0">
                <a:solidFill>
                  <a:srgbClr val="0000FF"/>
                </a:solidFill>
                <a:latin typeface="+mj-lt"/>
                <a:ea typeface="+mj-ea"/>
                <a:cs typeface="+mj-cs"/>
              </a:rPr>
              <a:t> Lo que determina su </a:t>
            </a:r>
            <a:r>
              <a:rPr lang="es-ES" b="1" dirty="0" smtClean="0">
                <a:solidFill>
                  <a:srgbClr val="0000FF"/>
                </a:solidFill>
                <a:latin typeface="+mj-lt"/>
                <a:ea typeface="+mj-ea"/>
                <a:cs typeface="+mj-cs"/>
              </a:rPr>
              <a:t>conducta: </a:t>
            </a:r>
            <a:r>
              <a:rPr lang="es-ES" dirty="0" smtClean="0"/>
              <a:t>todas aquellas retroalimentaciones que </a:t>
            </a:r>
            <a:r>
              <a:rPr lang="es-ES" dirty="0" smtClean="0"/>
              <a:t>ingresan </a:t>
            </a:r>
            <a:r>
              <a:rPr lang="es-ES" dirty="0" smtClean="0"/>
              <a:t>del medio externo</a:t>
            </a:r>
            <a:endParaRPr lang="es-ES" b="1" dirty="0">
              <a:solidFill>
                <a:srgbClr val="0000FF"/>
              </a:solidFill>
              <a:latin typeface="+mj-lt"/>
              <a:ea typeface="+mj-ea"/>
              <a:cs typeface="+mj-cs"/>
            </a:endParaRPr>
          </a:p>
        </p:txBody>
      </p:sp>
    </p:spTree>
    <p:extLst>
      <p:ext uri="{BB962C8B-B14F-4D97-AF65-F5344CB8AC3E}">
        <p14:creationId xmlns:p14="http://schemas.microsoft.com/office/powerpoint/2010/main" val="3395603295"/>
      </p:ext>
    </p:extLst>
  </p:cSld>
  <p:clrMapOvr>
    <a:masterClrMapping/>
  </p:clrMapOvr>
  <p:transition spd="slow">
    <p:wheel spokes="1"/>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963</TotalTime>
  <Words>1234</Words>
  <Application>Microsoft Office PowerPoint</Application>
  <PresentationFormat>Presentación en pantalla (4:3)</PresentationFormat>
  <Paragraphs>105</Paragraphs>
  <Slides>28</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28</vt:i4>
      </vt:variant>
    </vt:vector>
  </HeadingPairs>
  <TitlesOfParts>
    <vt:vector size="31" baseType="lpstr">
      <vt:lpstr>Arial</vt:lpstr>
      <vt:lpstr>Calibri</vt:lpstr>
      <vt:lpstr>Tema de Office</vt:lpstr>
      <vt:lpstr>Presentación de PowerPoint</vt:lpstr>
      <vt:lpstr>HISTORIA DE LA EMPRESA</vt:lpstr>
      <vt:lpstr>Presentación de PowerPoint</vt:lpstr>
      <vt:lpstr>INTRODUCCION</vt:lpstr>
      <vt:lpstr>INTRODUCCION</vt:lpstr>
      <vt:lpstr>CARACTERISTICAS DE LOS SISTEMAS</vt:lpstr>
      <vt:lpstr>OBJETIVO TOTAL DEL SISTEMA</vt:lpstr>
      <vt:lpstr>CARACTERISTICAS DE LOS OBJETIVOS</vt:lpstr>
      <vt:lpstr>EL MEDIO DEL SISTEMA</vt:lpstr>
      <vt:lpstr>LOS RECURSOS DEL SISTEMA</vt:lpstr>
      <vt:lpstr>COMPONENTES DEL SISTEMA</vt:lpstr>
      <vt:lpstr>LA ADMINISTRACION DEL SISTEMA</vt:lpstr>
      <vt:lpstr>REPRESENTACIÓN GRAFICA DE UN SISTEMA</vt:lpstr>
      <vt:lpstr>PARTES DE UN SISTEMA</vt:lpstr>
      <vt:lpstr>ENTRADAS</vt:lpstr>
      <vt:lpstr>PROCESO</vt:lpstr>
      <vt:lpstr>SALIDAS</vt:lpstr>
      <vt:lpstr>RELACIONES</vt:lpstr>
      <vt:lpstr>CONTEXTO</vt:lpstr>
      <vt:lpstr>JERARQUIA</vt:lpstr>
      <vt:lpstr>SUBSISTEMAS</vt:lpstr>
      <vt:lpstr>VARIABLES</vt:lpstr>
      <vt:lpstr>RETROALIMENTACIÓN</vt:lpstr>
      <vt:lpstr>POR SU CLASIFICION</vt:lpstr>
      <vt:lpstr> OTROS COMPONENTES </vt:lpstr>
      <vt:lpstr>OTROS COMPONENTES</vt:lpstr>
      <vt:lpstr>OTROS COMPONENTES</vt:lpstr>
      <vt:lpstr>Jonathan David Vásquez Daza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Paris6</dc:creator>
  <cp:lastModifiedBy>Jonathan David Vasquez Daza</cp:lastModifiedBy>
  <cp:revision>74</cp:revision>
  <dcterms:created xsi:type="dcterms:W3CDTF">2014-02-20T23:17:04Z</dcterms:created>
  <dcterms:modified xsi:type="dcterms:W3CDTF">2015-09-11T16:13:22Z</dcterms:modified>
</cp:coreProperties>
</file>